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sldIdLst>
    <p:sldId id="256" r:id="rId2"/>
    <p:sldId id="257" r:id="rId3"/>
    <p:sldId id="258" r:id="rId4"/>
    <p:sldId id="259" r:id="rId5"/>
    <p:sldId id="260" r:id="rId6"/>
    <p:sldId id="287" r:id="rId7"/>
    <p:sldId id="261" r:id="rId8"/>
    <p:sldId id="262" r:id="rId9"/>
    <p:sldId id="263" r:id="rId10"/>
    <p:sldId id="264" r:id="rId11"/>
    <p:sldId id="265" r:id="rId12"/>
    <p:sldId id="266" r:id="rId13"/>
    <p:sldId id="299" r:id="rId14"/>
    <p:sldId id="300" r:id="rId15"/>
    <p:sldId id="301" r:id="rId16"/>
    <p:sldId id="302" r:id="rId17"/>
    <p:sldId id="268" r:id="rId18"/>
    <p:sldId id="303" r:id="rId19"/>
    <p:sldId id="304" r:id="rId20"/>
    <p:sldId id="270" r:id="rId21"/>
    <p:sldId id="271" r:id="rId22"/>
    <p:sldId id="272" r:id="rId23"/>
    <p:sldId id="273" r:id="rId24"/>
    <p:sldId id="274" r:id="rId25"/>
    <p:sldId id="275" r:id="rId26"/>
    <p:sldId id="276" r:id="rId27"/>
    <p:sldId id="277" r:id="rId28"/>
    <p:sldId id="278" r:id="rId29"/>
    <p:sldId id="279" r:id="rId30"/>
    <p:sldId id="290" r:id="rId31"/>
    <p:sldId id="291" r:id="rId32"/>
    <p:sldId id="288" r:id="rId33"/>
    <p:sldId id="289" r:id="rId34"/>
    <p:sldId id="280" r:id="rId35"/>
    <p:sldId id="284" r:id="rId36"/>
    <p:sldId id="294" r:id="rId37"/>
    <p:sldId id="293" r:id="rId38"/>
    <p:sldId id="295" r:id="rId39"/>
    <p:sldId id="282" r:id="rId40"/>
    <p:sldId id="296" r:id="rId41"/>
    <p:sldId id="297" r:id="rId42"/>
    <p:sldId id="298" r:id="rId43"/>
    <p:sldId id="285" r:id="rId44"/>
    <p:sldId id="286" r:id="rId45"/>
  </p:sldIdLst>
  <p:sldSz cx="9144000" cy="6858000" type="screen4x3"/>
  <p:notesSz cx="6867525" cy="99949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27" autoAdjust="0"/>
  </p:normalViewPr>
  <p:slideViewPr>
    <p:cSldViewPr>
      <p:cViewPr>
        <p:scale>
          <a:sx n="80" d="100"/>
          <a:sy n="80" d="100"/>
        </p:scale>
        <p:origin x="-2514" y="-7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5683562992125984E-2"/>
          <c:y val="4.0625000000000001E-2"/>
          <c:w val="0.73207037401574804"/>
          <c:h val="0.95937499999999998"/>
        </c:manualLayout>
      </c:layout>
      <c:pie3DChart>
        <c:varyColors val="1"/>
        <c:ser>
          <c:idx val="0"/>
          <c:order val="0"/>
          <c:tx>
            <c:strRef>
              <c:f>Лист1!$B$1</c:f>
              <c:strCache>
                <c:ptCount val="1"/>
                <c:pt idx="0">
                  <c:v>Продажи</c:v>
                </c:pt>
              </c:strCache>
            </c:strRef>
          </c:tx>
          <c:explosion val="25"/>
          <c:dLbls>
            <c:dLbl>
              <c:idx val="0"/>
              <c:layout>
                <c:manualLayout>
                  <c:x val="-0.12290739829396326"/>
                  <c:y val="8.3051181102362204E-2"/>
                </c:manualLayout>
              </c:layout>
              <c:tx>
                <c:rich>
                  <a:bodyPr/>
                  <a:lstStyle/>
                  <a:p>
                    <a:r>
                      <a:rPr lang="en-US" dirty="0" smtClean="0"/>
                      <a:t>15</a:t>
                    </a:r>
                    <a:r>
                      <a:rPr lang="ru-RU" dirty="0" smtClean="0"/>
                      <a:t> 506</a:t>
                    </a:r>
                    <a:r>
                      <a:rPr lang="en-US" dirty="0" smtClean="0"/>
                      <a:t>,</a:t>
                    </a:r>
                    <a:r>
                      <a:rPr lang="ru-RU" dirty="0" smtClean="0"/>
                      <a:t>8 </a:t>
                    </a:r>
                    <a:r>
                      <a:rPr lang="ru-RU" dirty="0" err="1" smtClean="0"/>
                      <a:t>тыс.руб</a:t>
                    </a:r>
                    <a:r>
                      <a:rPr lang="ru-RU" dirty="0" smtClean="0"/>
                      <a:t>.</a:t>
                    </a:r>
                    <a:endParaRPr lang="en-US" dirty="0"/>
                  </a:p>
                </c:rich>
              </c:tx>
              <c:showLegendKey val="0"/>
              <c:showVal val="1"/>
              <c:showCatName val="0"/>
              <c:showSerName val="0"/>
              <c:showPercent val="0"/>
              <c:showBubbleSize val="0"/>
            </c:dLbl>
            <c:dLbl>
              <c:idx val="1"/>
              <c:layout>
                <c:manualLayout>
                  <c:x val="0.14711704396325459"/>
                  <c:y val="-0.21294242125984253"/>
                </c:manualLayout>
              </c:layout>
              <c:tx>
                <c:rich>
                  <a:bodyPr/>
                  <a:lstStyle/>
                  <a:p>
                    <a:r>
                      <a:rPr lang="ru-RU" dirty="0" smtClean="0"/>
                      <a:t>129 894,8</a:t>
                    </a:r>
                  </a:p>
                  <a:p>
                    <a:r>
                      <a:rPr lang="ru-RU" dirty="0" smtClean="0"/>
                      <a:t> </a:t>
                    </a:r>
                    <a:r>
                      <a:rPr lang="ru-RU" dirty="0" err="1" smtClean="0"/>
                      <a:t>тыс.руб</a:t>
                    </a:r>
                    <a:r>
                      <a:rPr lang="ru-RU" dirty="0" smtClean="0"/>
                      <a:t>.</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Лист1!$A$2:$A$3</c:f>
              <c:strCache>
                <c:ptCount val="2"/>
                <c:pt idx="0">
                  <c:v>484-ПП от 13.09.2012</c:v>
                </c:pt>
                <c:pt idx="1">
                  <c:v>849-ПП от 26.12.2012</c:v>
                </c:pt>
              </c:strCache>
            </c:strRef>
          </c:cat>
          <c:val>
            <c:numRef>
              <c:f>Лист1!$B$2:$B$3</c:f>
              <c:numCache>
                <c:formatCode>General</c:formatCode>
                <c:ptCount val="2"/>
                <c:pt idx="0">
                  <c:v>15506.8</c:v>
                </c:pt>
                <c:pt idx="1">
                  <c:v>129894.8</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2012 (не поступало)</c:v>
                </c:pt>
              </c:strCache>
            </c:strRef>
          </c:tx>
          <c:invertIfNegative val="0"/>
          <c:cat>
            <c:strRef>
              <c:f>Лист1!$A$2:$A$4</c:f>
              <c:strCache>
                <c:ptCount val="3"/>
                <c:pt idx="0">
                  <c:v>Всего обращений</c:v>
                </c:pt>
                <c:pt idx="1">
                  <c:v>Согласовано</c:v>
                </c:pt>
                <c:pt idx="2">
                  <c:v>Отклонено</c:v>
                </c:pt>
              </c:strCache>
            </c:strRef>
          </c:cat>
          <c:val>
            <c:numRef>
              <c:f>Лист1!$B$2:$B$4</c:f>
              <c:numCache>
                <c:formatCode>General</c:formatCode>
                <c:ptCount val="3"/>
              </c:numCache>
            </c:numRef>
          </c:val>
        </c:ser>
        <c:ser>
          <c:idx val="1"/>
          <c:order val="1"/>
          <c:tx>
            <c:strRef>
              <c:f>Лист1!$C$1</c:f>
              <c:strCache>
                <c:ptCount val="1"/>
                <c:pt idx="0">
                  <c:v>2013 (6 обращений)</c:v>
                </c:pt>
              </c:strCache>
            </c:strRef>
          </c:tx>
          <c:invertIfNegative val="0"/>
          <c:cat>
            <c:strRef>
              <c:f>Лист1!$A$2:$A$4</c:f>
              <c:strCache>
                <c:ptCount val="3"/>
                <c:pt idx="0">
                  <c:v>Всего обращений</c:v>
                </c:pt>
                <c:pt idx="1">
                  <c:v>Согласовано</c:v>
                </c:pt>
                <c:pt idx="2">
                  <c:v>Отклонено</c:v>
                </c:pt>
              </c:strCache>
            </c:strRef>
          </c:cat>
          <c:val>
            <c:numRef>
              <c:f>Лист1!$C$2:$C$4</c:f>
              <c:numCache>
                <c:formatCode>General</c:formatCode>
                <c:ptCount val="3"/>
                <c:pt idx="0">
                  <c:v>6</c:v>
                </c:pt>
                <c:pt idx="1">
                  <c:v>6</c:v>
                </c:pt>
              </c:numCache>
            </c:numRef>
          </c:val>
        </c:ser>
        <c:ser>
          <c:idx val="2"/>
          <c:order val="2"/>
          <c:tx>
            <c:strRef>
              <c:f>Лист1!$D$1</c:f>
              <c:strCache>
                <c:ptCount val="1"/>
                <c:pt idx="0">
                  <c:v>2014 (5 обращений)</c:v>
                </c:pt>
              </c:strCache>
            </c:strRef>
          </c:tx>
          <c:invertIfNegative val="0"/>
          <c:cat>
            <c:strRef>
              <c:f>Лист1!$A$2:$A$4</c:f>
              <c:strCache>
                <c:ptCount val="3"/>
                <c:pt idx="0">
                  <c:v>Всего обращений</c:v>
                </c:pt>
                <c:pt idx="1">
                  <c:v>Согласовано</c:v>
                </c:pt>
                <c:pt idx="2">
                  <c:v>Отклонено</c:v>
                </c:pt>
              </c:strCache>
            </c:strRef>
          </c:cat>
          <c:val>
            <c:numRef>
              <c:f>Лист1!$D$2:$D$4</c:f>
              <c:numCache>
                <c:formatCode>General</c:formatCode>
                <c:ptCount val="3"/>
                <c:pt idx="0">
                  <c:v>5</c:v>
                </c:pt>
                <c:pt idx="1">
                  <c:v>4</c:v>
                </c:pt>
                <c:pt idx="2">
                  <c:v>1</c:v>
                </c:pt>
              </c:numCache>
            </c:numRef>
          </c:val>
        </c:ser>
        <c:ser>
          <c:idx val="3"/>
          <c:order val="3"/>
          <c:tx>
            <c:strRef>
              <c:f>Лист1!$E$1</c:f>
              <c:strCache>
                <c:ptCount val="1"/>
                <c:pt idx="0">
                  <c:v>2015 (2 обращения)</c:v>
                </c:pt>
              </c:strCache>
            </c:strRef>
          </c:tx>
          <c:invertIfNegative val="0"/>
          <c:cat>
            <c:strRef>
              <c:f>Лист1!$A$2:$A$4</c:f>
              <c:strCache>
                <c:ptCount val="3"/>
                <c:pt idx="0">
                  <c:v>Всего обращений</c:v>
                </c:pt>
                <c:pt idx="1">
                  <c:v>Согласовано</c:v>
                </c:pt>
                <c:pt idx="2">
                  <c:v>Отклонено</c:v>
                </c:pt>
              </c:strCache>
            </c:strRef>
          </c:cat>
          <c:val>
            <c:numRef>
              <c:f>Лист1!$E$2:$E$4</c:f>
              <c:numCache>
                <c:formatCode>General</c:formatCode>
                <c:ptCount val="3"/>
                <c:pt idx="0">
                  <c:v>2</c:v>
                </c:pt>
                <c:pt idx="1">
                  <c:v>1</c:v>
                </c:pt>
                <c:pt idx="2">
                  <c:v>1</c:v>
                </c:pt>
              </c:numCache>
            </c:numRef>
          </c:val>
        </c:ser>
        <c:ser>
          <c:idx val="4"/>
          <c:order val="4"/>
          <c:tx>
            <c:strRef>
              <c:f>Лист1!$F$1</c:f>
              <c:strCache>
                <c:ptCount val="1"/>
                <c:pt idx="0">
                  <c:v>2016 ( 6 обращений)</c:v>
                </c:pt>
              </c:strCache>
            </c:strRef>
          </c:tx>
          <c:invertIfNegative val="0"/>
          <c:cat>
            <c:strRef>
              <c:f>Лист1!$A$2:$A$4</c:f>
              <c:strCache>
                <c:ptCount val="3"/>
                <c:pt idx="0">
                  <c:v>Всего обращений</c:v>
                </c:pt>
                <c:pt idx="1">
                  <c:v>Согласовано</c:v>
                </c:pt>
                <c:pt idx="2">
                  <c:v>Отклонено</c:v>
                </c:pt>
              </c:strCache>
            </c:strRef>
          </c:cat>
          <c:val>
            <c:numRef>
              <c:f>Лист1!$F$2:$F$4</c:f>
              <c:numCache>
                <c:formatCode>General</c:formatCode>
                <c:ptCount val="3"/>
                <c:pt idx="0">
                  <c:v>6</c:v>
                </c:pt>
                <c:pt idx="1">
                  <c:v>5</c:v>
                </c:pt>
                <c:pt idx="2">
                  <c:v>1</c:v>
                </c:pt>
              </c:numCache>
            </c:numRef>
          </c:val>
        </c:ser>
        <c:ser>
          <c:idx val="5"/>
          <c:order val="5"/>
          <c:tx>
            <c:strRef>
              <c:f>Лист1!$G$1</c:f>
              <c:strCache>
                <c:ptCount val="1"/>
                <c:pt idx="0">
                  <c:v>2017 ( 5 обращений)</c:v>
                </c:pt>
              </c:strCache>
            </c:strRef>
          </c:tx>
          <c:invertIfNegative val="0"/>
          <c:cat>
            <c:strRef>
              <c:f>Лист1!$A$2:$A$4</c:f>
              <c:strCache>
                <c:ptCount val="3"/>
                <c:pt idx="0">
                  <c:v>Всего обращений</c:v>
                </c:pt>
                <c:pt idx="1">
                  <c:v>Согласовано</c:v>
                </c:pt>
                <c:pt idx="2">
                  <c:v>Отклонено</c:v>
                </c:pt>
              </c:strCache>
            </c:strRef>
          </c:cat>
          <c:val>
            <c:numRef>
              <c:f>Лист1!$G$2:$G$4</c:f>
              <c:numCache>
                <c:formatCode>General</c:formatCode>
                <c:ptCount val="3"/>
                <c:pt idx="0">
                  <c:v>5</c:v>
                </c:pt>
                <c:pt idx="1">
                  <c:v>4</c:v>
                </c:pt>
                <c:pt idx="2">
                  <c:v>1</c:v>
                </c:pt>
              </c:numCache>
            </c:numRef>
          </c:val>
        </c:ser>
        <c:ser>
          <c:idx val="6"/>
          <c:order val="6"/>
          <c:tx>
            <c:strRef>
              <c:f>Лист1!$H$1</c:f>
              <c:strCache>
                <c:ptCount val="1"/>
                <c:pt idx="0">
                  <c:v>2018 ( 2 обращения)</c:v>
                </c:pt>
              </c:strCache>
            </c:strRef>
          </c:tx>
          <c:invertIfNegative val="0"/>
          <c:cat>
            <c:strRef>
              <c:f>Лист1!$A$2:$A$4</c:f>
              <c:strCache>
                <c:ptCount val="3"/>
                <c:pt idx="0">
                  <c:v>Всего обращений</c:v>
                </c:pt>
                <c:pt idx="1">
                  <c:v>Согласовано</c:v>
                </c:pt>
                <c:pt idx="2">
                  <c:v>Отклонено</c:v>
                </c:pt>
              </c:strCache>
            </c:strRef>
          </c:cat>
          <c:val>
            <c:numRef>
              <c:f>Лист1!$H$2:$H$4</c:f>
              <c:numCache>
                <c:formatCode>General</c:formatCode>
                <c:ptCount val="3"/>
                <c:pt idx="0">
                  <c:v>2</c:v>
                </c:pt>
                <c:pt idx="1">
                  <c:v>1</c:v>
                </c:pt>
                <c:pt idx="2">
                  <c:v>1</c:v>
                </c:pt>
              </c:numCache>
            </c:numRef>
          </c:val>
        </c:ser>
        <c:ser>
          <c:idx val="7"/>
          <c:order val="7"/>
          <c:tx>
            <c:strRef>
              <c:f>Лист1!$I$1</c:f>
              <c:strCache>
                <c:ptCount val="1"/>
                <c:pt idx="0">
                  <c:v>2019 ( 4 обращения)</c:v>
                </c:pt>
              </c:strCache>
            </c:strRef>
          </c:tx>
          <c:invertIfNegative val="0"/>
          <c:cat>
            <c:strRef>
              <c:f>Лист1!$A$2:$A$4</c:f>
              <c:strCache>
                <c:ptCount val="3"/>
                <c:pt idx="0">
                  <c:v>Всего обращений</c:v>
                </c:pt>
                <c:pt idx="1">
                  <c:v>Согласовано</c:v>
                </c:pt>
                <c:pt idx="2">
                  <c:v>Отклонено</c:v>
                </c:pt>
              </c:strCache>
            </c:strRef>
          </c:cat>
          <c:val>
            <c:numRef>
              <c:f>Лист1!$I$2:$I$4</c:f>
              <c:numCache>
                <c:formatCode>General</c:formatCode>
                <c:ptCount val="3"/>
                <c:pt idx="0">
                  <c:v>4</c:v>
                </c:pt>
                <c:pt idx="1">
                  <c:v>3</c:v>
                </c:pt>
                <c:pt idx="2">
                  <c:v>1</c:v>
                </c:pt>
              </c:numCache>
            </c:numRef>
          </c:val>
        </c:ser>
        <c:dLbls>
          <c:showLegendKey val="0"/>
          <c:showVal val="0"/>
          <c:showCatName val="0"/>
          <c:showSerName val="0"/>
          <c:showPercent val="0"/>
          <c:showBubbleSize val="0"/>
        </c:dLbls>
        <c:gapWidth val="150"/>
        <c:shape val="box"/>
        <c:axId val="107830272"/>
        <c:axId val="115646464"/>
        <c:axId val="0"/>
      </c:bar3DChart>
      <c:catAx>
        <c:axId val="107830272"/>
        <c:scaling>
          <c:orientation val="minMax"/>
        </c:scaling>
        <c:delete val="0"/>
        <c:axPos val="b"/>
        <c:majorTickMark val="out"/>
        <c:minorTickMark val="none"/>
        <c:tickLblPos val="nextTo"/>
        <c:txPr>
          <a:bodyPr/>
          <a:lstStyle/>
          <a:p>
            <a:pPr>
              <a:defRPr baseline="0">
                <a:solidFill>
                  <a:srgbClr val="FF0000"/>
                </a:solidFill>
              </a:defRPr>
            </a:pPr>
            <a:endParaRPr lang="ru-RU"/>
          </a:p>
        </c:txPr>
        <c:crossAx val="115646464"/>
        <c:crosses val="autoZero"/>
        <c:auto val="1"/>
        <c:lblAlgn val="ctr"/>
        <c:lblOffset val="100"/>
        <c:noMultiLvlLbl val="0"/>
      </c:catAx>
      <c:valAx>
        <c:axId val="115646464"/>
        <c:scaling>
          <c:orientation val="minMax"/>
        </c:scaling>
        <c:delete val="1"/>
        <c:axPos val="l"/>
        <c:majorGridlines/>
        <c:numFmt formatCode="General" sourceLinked="1"/>
        <c:majorTickMark val="out"/>
        <c:minorTickMark val="none"/>
        <c:tickLblPos val="nextTo"/>
        <c:crossAx val="107830272"/>
        <c:crosses val="autoZero"/>
        <c:crossBetween val="between"/>
      </c:valAx>
    </c:plotArea>
    <c:legend>
      <c:legendPos val="r"/>
      <c:layout>
        <c:manualLayout>
          <c:xMode val="edge"/>
          <c:yMode val="edge"/>
          <c:x val="0.71273988880462547"/>
          <c:y val="0.21856940565925817"/>
          <c:w val="0.27814832168406411"/>
          <c:h val="0.61959782246417061"/>
        </c:manualLayout>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910E4-210B-427A-9A4C-ADACF6E2741B}" type="doc">
      <dgm:prSet loTypeId="urn:microsoft.com/office/officeart/2005/8/layout/radial5" loCatId="cycle" qsTypeId="urn:microsoft.com/office/officeart/2005/8/quickstyle/3d1" qsCatId="3D" csTypeId="urn:microsoft.com/office/officeart/2005/8/colors/colorful1#1" csCatId="colorful" phldr="1"/>
      <dgm:spPr/>
      <dgm:t>
        <a:bodyPr/>
        <a:lstStyle/>
        <a:p>
          <a:endParaRPr lang="ru-RU"/>
        </a:p>
      </dgm:t>
    </dgm:pt>
    <dgm:pt modelId="{5A4B6C44-17E2-4560-8E9A-9DF58B2E01CA}">
      <dgm:prSet phldrT="[Текст]" custT="1"/>
      <dgm:spPr/>
      <dgm:t>
        <a:bodyPr/>
        <a:lstStyle/>
        <a:p>
          <a:r>
            <a:rPr lang="ru-RU" sz="1400" dirty="0" smtClean="0">
              <a:solidFill>
                <a:srgbClr val="C00000"/>
              </a:solidFill>
            </a:rPr>
            <a:t>Всего: </a:t>
          </a:r>
        </a:p>
        <a:p>
          <a:r>
            <a:rPr lang="ru-RU" sz="1400" dirty="0" smtClean="0">
              <a:solidFill>
                <a:srgbClr val="C00000"/>
              </a:solidFill>
            </a:rPr>
            <a:t>1051</a:t>
          </a:r>
          <a:endParaRPr lang="ru-RU" sz="1400" dirty="0">
            <a:solidFill>
              <a:srgbClr val="C00000"/>
            </a:solidFill>
          </a:endParaRPr>
        </a:p>
      </dgm:t>
    </dgm:pt>
    <dgm:pt modelId="{ACE7EC6A-840A-47B7-9140-104F1788231C}" type="parTrans" cxnId="{EE1660BF-E645-40FD-8067-4002E1809E19}">
      <dgm:prSet/>
      <dgm:spPr/>
      <dgm:t>
        <a:bodyPr/>
        <a:lstStyle/>
        <a:p>
          <a:endParaRPr lang="ru-RU"/>
        </a:p>
      </dgm:t>
    </dgm:pt>
    <dgm:pt modelId="{E163743D-F563-4C2D-8D6C-8A6A2220A144}" type="sibTrans" cxnId="{EE1660BF-E645-40FD-8067-4002E1809E19}">
      <dgm:prSet/>
      <dgm:spPr/>
      <dgm:t>
        <a:bodyPr/>
        <a:lstStyle/>
        <a:p>
          <a:endParaRPr lang="ru-RU"/>
        </a:p>
      </dgm:t>
    </dgm:pt>
    <dgm:pt modelId="{E1613621-219E-42B2-B547-8FD60EC05FFA}">
      <dgm:prSet phldrT="[Текст]" custT="1"/>
      <dgm:spPr/>
      <dgm:t>
        <a:bodyPr/>
        <a:lstStyle/>
        <a:p>
          <a:r>
            <a:rPr lang="ru-RU" sz="1100" dirty="0" smtClean="0"/>
            <a:t>Входящая корреспонденция</a:t>
          </a:r>
        </a:p>
        <a:p>
          <a:r>
            <a:rPr lang="ru-RU" sz="1100" dirty="0" smtClean="0"/>
            <a:t>350</a:t>
          </a:r>
          <a:endParaRPr lang="ru-RU" sz="1100" dirty="0"/>
        </a:p>
      </dgm:t>
    </dgm:pt>
    <dgm:pt modelId="{1C9A2308-58F2-4FAA-ADCE-2E77970873AD}" type="parTrans" cxnId="{191555F1-6C73-45C4-94ED-74C3E82764B2}">
      <dgm:prSet/>
      <dgm:spPr/>
      <dgm:t>
        <a:bodyPr/>
        <a:lstStyle/>
        <a:p>
          <a:endParaRPr lang="ru-RU"/>
        </a:p>
      </dgm:t>
    </dgm:pt>
    <dgm:pt modelId="{0041D4A6-51EF-4142-8365-503E30993200}" type="sibTrans" cxnId="{191555F1-6C73-45C4-94ED-74C3E82764B2}">
      <dgm:prSet/>
      <dgm:spPr/>
      <dgm:t>
        <a:bodyPr/>
        <a:lstStyle/>
        <a:p>
          <a:endParaRPr lang="ru-RU"/>
        </a:p>
      </dgm:t>
    </dgm:pt>
    <dgm:pt modelId="{E6AF6E6E-2804-4F7C-8659-098940A0C669}">
      <dgm:prSet phldrT="[Текст]" custT="1"/>
      <dgm:spPr/>
      <dgm:t>
        <a:bodyPr/>
        <a:lstStyle/>
        <a:p>
          <a:r>
            <a:rPr lang="ru-RU" sz="1100" dirty="0" err="1" smtClean="0"/>
            <a:t>Факсограммы</a:t>
          </a:r>
          <a:r>
            <a:rPr lang="ru-RU" sz="1100" dirty="0" smtClean="0"/>
            <a:t>, протоколы </a:t>
          </a:r>
        </a:p>
        <a:p>
          <a:r>
            <a:rPr lang="ru-RU" sz="1100" dirty="0" smtClean="0"/>
            <a:t>285</a:t>
          </a:r>
          <a:endParaRPr lang="ru-RU" sz="1100" dirty="0"/>
        </a:p>
      </dgm:t>
    </dgm:pt>
    <dgm:pt modelId="{C4FD4A2F-E1FF-449F-B52C-8CF4BF0DAEDC}" type="parTrans" cxnId="{27D5D0F6-42A2-40C9-903B-37F33FC706BE}">
      <dgm:prSet/>
      <dgm:spPr/>
      <dgm:t>
        <a:bodyPr/>
        <a:lstStyle/>
        <a:p>
          <a:endParaRPr lang="ru-RU"/>
        </a:p>
      </dgm:t>
    </dgm:pt>
    <dgm:pt modelId="{16BA11A5-7D3E-4622-897A-FAC522A7A6AC}" type="sibTrans" cxnId="{27D5D0F6-42A2-40C9-903B-37F33FC706BE}">
      <dgm:prSet/>
      <dgm:spPr/>
      <dgm:t>
        <a:bodyPr/>
        <a:lstStyle/>
        <a:p>
          <a:endParaRPr lang="ru-RU"/>
        </a:p>
      </dgm:t>
    </dgm:pt>
    <dgm:pt modelId="{11A26F03-7B09-4830-A377-BCFA0168548E}">
      <dgm:prSet phldrT="[Текст]" custT="1"/>
      <dgm:spPr/>
      <dgm:t>
        <a:bodyPr/>
        <a:lstStyle/>
        <a:p>
          <a:r>
            <a:rPr lang="ru-RU" sz="1050" dirty="0" smtClean="0"/>
            <a:t>Исходящая корреспонденция</a:t>
          </a:r>
        </a:p>
        <a:p>
          <a:r>
            <a:rPr lang="ru-RU" sz="1050" dirty="0" smtClean="0"/>
            <a:t>340</a:t>
          </a:r>
          <a:endParaRPr lang="ru-RU" sz="1050" dirty="0"/>
        </a:p>
      </dgm:t>
    </dgm:pt>
    <dgm:pt modelId="{2AF8422A-29D5-4BAE-BF88-6CE0FE59F1DA}" type="parTrans" cxnId="{63BD84D5-BD8F-4387-B858-2DF30EE2629E}">
      <dgm:prSet/>
      <dgm:spPr/>
      <dgm:t>
        <a:bodyPr/>
        <a:lstStyle/>
        <a:p>
          <a:endParaRPr lang="ru-RU"/>
        </a:p>
      </dgm:t>
    </dgm:pt>
    <dgm:pt modelId="{046BCBC8-97DC-4F77-90F0-AD0296B1829C}" type="sibTrans" cxnId="{63BD84D5-BD8F-4387-B858-2DF30EE2629E}">
      <dgm:prSet/>
      <dgm:spPr/>
      <dgm:t>
        <a:bodyPr/>
        <a:lstStyle/>
        <a:p>
          <a:endParaRPr lang="ru-RU"/>
        </a:p>
      </dgm:t>
    </dgm:pt>
    <dgm:pt modelId="{F222CB09-4DF3-41FB-ADC5-3B1837882745}">
      <dgm:prSet phldrT="[Текст]" custT="1"/>
      <dgm:spPr/>
      <dgm:t>
        <a:bodyPr/>
        <a:lstStyle/>
        <a:p>
          <a:r>
            <a:rPr lang="ru-RU" sz="1100" dirty="0" smtClean="0"/>
            <a:t>Заявления граждан</a:t>
          </a:r>
        </a:p>
        <a:p>
          <a:r>
            <a:rPr lang="ru-RU" sz="1100" dirty="0" smtClean="0"/>
            <a:t>76</a:t>
          </a:r>
          <a:endParaRPr lang="ru-RU" sz="1100" dirty="0"/>
        </a:p>
      </dgm:t>
    </dgm:pt>
    <dgm:pt modelId="{86617040-8B30-4DBE-8BE5-220F789E2A69}" type="parTrans" cxnId="{010FBD38-997E-4136-81CA-EEA60A92F001}">
      <dgm:prSet/>
      <dgm:spPr/>
      <dgm:t>
        <a:bodyPr/>
        <a:lstStyle/>
        <a:p>
          <a:endParaRPr lang="ru-RU"/>
        </a:p>
      </dgm:t>
    </dgm:pt>
    <dgm:pt modelId="{4AB9E8C9-2615-405B-B22E-89C64CA49B48}" type="sibTrans" cxnId="{010FBD38-997E-4136-81CA-EEA60A92F001}">
      <dgm:prSet/>
      <dgm:spPr/>
      <dgm:t>
        <a:bodyPr/>
        <a:lstStyle/>
        <a:p>
          <a:endParaRPr lang="ru-RU"/>
        </a:p>
      </dgm:t>
    </dgm:pt>
    <dgm:pt modelId="{66599359-3F64-4C8A-92DE-388BB593C389}" type="pres">
      <dgm:prSet presAssocID="{9EE910E4-210B-427A-9A4C-ADACF6E2741B}" presName="Name0" presStyleCnt="0">
        <dgm:presLayoutVars>
          <dgm:chMax val="1"/>
          <dgm:dir/>
          <dgm:animLvl val="ctr"/>
          <dgm:resizeHandles val="exact"/>
        </dgm:presLayoutVars>
      </dgm:prSet>
      <dgm:spPr/>
      <dgm:t>
        <a:bodyPr/>
        <a:lstStyle/>
        <a:p>
          <a:endParaRPr lang="ru-RU"/>
        </a:p>
      </dgm:t>
    </dgm:pt>
    <dgm:pt modelId="{5EB60F0D-3895-4110-8EA9-1BFF05C020F5}" type="pres">
      <dgm:prSet presAssocID="{5A4B6C44-17E2-4560-8E9A-9DF58B2E01CA}" presName="centerShape" presStyleLbl="node0" presStyleIdx="0" presStyleCnt="1" custLinFactNeighborX="1267" custLinFactNeighborY="8"/>
      <dgm:spPr/>
      <dgm:t>
        <a:bodyPr/>
        <a:lstStyle/>
        <a:p>
          <a:endParaRPr lang="ru-RU"/>
        </a:p>
      </dgm:t>
    </dgm:pt>
    <dgm:pt modelId="{DCD12C3A-B99C-4BF1-A712-97A25FCB7926}" type="pres">
      <dgm:prSet presAssocID="{1C9A2308-58F2-4FAA-ADCE-2E77970873AD}" presName="parTrans" presStyleLbl="sibTrans2D1" presStyleIdx="0" presStyleCnt="4"/>
      <dgm:spPr/>
      <dgm:t>
        <a:bodyPr/>
        <a:lstStyle/>
        <a:p>
          <a:endParaRPr lang="ru-RU"/>
        </a:p>
      </dgm:t>
    </dgm:pt>
    <dgm:pt modelId="{B99DF09B-F69A-4083-B2AA-15B4FF151965}" type="pres">
      <dgm:prSet presAssocID="{1C9A2308-58F2-4FAA-ADCE-2E77970873AD}" presName="connectorText" presStyleLbl="sibTrans2D1" presStyleIdx="0" presStyleCnt="4"/>
      <dgm:spPr/>
      <dgm:t>
        <a:bodyPr/>
        <a:lstStyle/>
        <a:p>
          <a:endParaRPr lang="ru-RU"/>
        </a:p>
      </dgm:t>
    </dgm:pt>
    <dgm:pt modelId="{82231594-109C-4B84-B380-C0A0C070F665}" type="pres">
      <dgm:prSet presAssocID="{E1613621-219E-42B2-B547-8FD60EC05FFA}" presName="node" presStyleLbl="node1" presStyleIdx="0" presStyleCnt="4" custRadScaleRad="92568" custRadScaleInc="893">
        <dgm:presLayoutVars>
          <dgm:bulletEnabled val="1"/>
        </dgm:presLayoutVars>
      </dgm:prSet>
      <dgm:spPr/>
      <dgm:t>
        <a:bodyPr/>
        <a:lstStyle/>
        <a:p>
          <a:endParaRPr lang="ru-RU"/>
        </a:p>
      </dgm:t>
    </dgm:pt>
    <dgm:pt modelId="{840CD7AD-D683-4052-97E3-09D598E06455}" type="pres">
      <dgm:prSet presAssocID="{C4FD4A2F-E1FF-449F-B52C-8CF4BF0DAEDC}" presName="parTrans" presStyleLbl="sibTrans2D1" presStyleIdx="1" presStyleCnt="4"/>
      <dgm:spPr/>
      <dgm:t>
        <a:bodyPr/>
        <a:lstStyle/>
        <a:p>
          <a:endParaRPr lang="ru-RU"/>
        </a:p>
      </dgm:t>
    </dgm:pt>
    <dgm:pt modelId="{491D3975-7830-401F-B738-8696C7275BEE}" type="pres">
      <dgm:prSet presAssocID="{C4FD4A2F-E1FF-449F-B52C-8CF4BF0DAEDC}" presName="connectorText" presStyleLbl="sibTrans2D1" presStyleIdx="1" presStyleCnt="4"/>
      <dgm:spPr/>
      <dgm:t>
        <a:bodyPr/>
        <a:lstStyle/>
        <a:p>
          <a:endParaRPr lang="ru-RU"/>
        </a:p>
      </dgm:t>
    </dgm:pt>
    <dgm:pt modelId="{CABB62A7-6469-4EB8-8F9E-E3E5A721B017}" type="pres">
      <dgm:prSet presAssocID="{E6AF6E6E-2804-4F7C-8659-098940A0C669}" presName="node" presStyleLbl="node1" presStyleIdx="1" presStyleCnt="4" custRadScaleRad="102842" custRadScaleInc="-1385">
        <dgm:presLayoutVars>
          <dgm:bulletEnabled val="1"/>
        </dgm:presLayoutVars>
      </dgm:prSet>
      <dgm:spPr/>
      <dgm:t>
        <a:bodyPr/>
        <a:lstStyle/>
        <a:p>
          <a:endParaRPr lang="ru-RU"/>
        </a:p>
      </dgm:t>
    </dgm:pt>
    <dgm:pt modelId="{46733290-EA59-4055-B4F4-089FB5CEA95F}" type="pres">
      <dgm:prSet presAssocID="{2AF8422A-29D5-4BAE-BF88-6CE0FE59F1DA}" presName="parTrans" presStyleLbl="sibTrans2D1" presStyleIdx="2" presStyleCnt="4"/>
      <dgm:spPr/>
      <dgm:t>
        <a:bodyPr/>
        <a:lstStyle/>
        <a:p>
          <a:endParaRPr lang="ru-RU"/>
        </a:p>
      </dgm:t>
    </dgm:pt>
    <dgm:pt modelId="{6075FC98-88C1-472F-9288-2EFED54C208C}" type="pres">
      <dgm:prSet presAssocID="{2AF8422A-29D5-4BAE-BF88-6CE0FE59F1DA}" presName="connectorText" presStyleLbl="sibTrans2D1" presStyleIdx="2" presStyleCnt="4"/>
      <dgm:spPr/>
      <dgm:t>
        <a:bodyPr/>
        <a:lstStyle/>
        <a:p>
          <a:endParaRPr lang="ru-RU"/>
        </a:p>
      </dgm:t>
    </dgm:pt>
    <dgm:pt modelId="{B321F2B6-7797-4EAF-95A3-F85CA87ADDF0}" type="pres">
      <dgm:prSet presAssocID="{11A26F03-7B09-4830-A377-BCFA0168548E}" presName="node" presStyleLbl="node1" presStyleIdx="2" presStyleCnt="4">
        <dgm:presLayoutVars>
          <dgm:bulletEnabled val="1"/>
        </dgm:presLayoutVars>
      </dgm:prSet>
      <dgm:spPr/>
      <dgm:t>
        <a:bodyPr/>
        <a:lstStyle/>
        <a:p>
          <a:endParaRPr lang="ru-RU"/>
        </a:p>
      </dgm:t>
    </dgm:pt>
    <dgm:pt modelId="{7B4DF141-6CA4-4C84-BDC0-E0E14E7FA396}" type="pres">
      <dgm:prSet presAssocID="{86617040-8B30-4DBE-8BE5-220F789E2A69}" presName="parTrans" presStyleLbl="sibTrans2D1" presStyleIdx="3" presStyleCnt="4"/>
      <dgm:spPr/>
      <dgm:t>
        <a:bodyPr/>
        <a:lstStyle/>
        <a:p>
          <a:endParaRPr lang="ru-RU"/>
        </a:p>
      </dgm:t>
    </dgm:pt>
    <dgm:pt modelId="{C50F3975-45CE-4CB8-885E-715234E53E97}" type="pres">
      <dgm:prSet presAssocID="{86617040-8B30-4DBE-8BE5-220F789E2A69}" presName="connectorText" presStyleLbl="sibTrans2D1" presStyleIdx="3" presStyleCnt="4"/>
      <dgm:spPr/>
      <dgm:t>
        <a:bodyPr/>
        <a:lstStyle/>
        <a:p>
          <a:endParaRPr lang="ru-RU"/>
        </a:p>
      </dgm:t>
    </dgm:pt>
    <dgm:pt modelId="{51493195-115C-40E6-BF91-A8053DD1EE35}" type="pres">
      <dgm:prSet presAssocID="{F222CB09-4DF3-41FB-ADC5-3B1837882745}" presName="node" presStyleLbl="node1" presStyleIdx="3" presStyleCnt="4">
        <dgm:presLayoutVars>
          <dgm:bulletEnabled val="1"/>
        </dgm:presLayoutVars>
      </dgm:prSet>
      <dgm:spPr/>
      <dgm:t>
        <a:bodyPr/>
        <a:lstStyle/>
        <a:p>
          <a:endParaRPr lang="ru-RU"/>
        </a:p>
      </dgm:t>
    </dgm:pt>
  </dgm:ptLst>
  <dgm:cxnLst>
    <dgm:cxn modelId="{341F8601-D770-4855-B8C9-56EBDDF7068A}" type="presOf" srcId="{11A26F03-7B09-4830-A377-BCFA0168548E}" destId="{B321F2B6-7797-4EAF-95A3-F85CA87ADDF0}" srcOrd="0" destOrd="0" presId="urn:microsoft.com/office/officeart/2005/8/layout/radial5"/>
    <dgm:cxn modelId="{6E6E3F8A-D823-46BC-ADF2-F97A46097B5A}" type="presOf" srcId="{E6AF6E6E-2804-4F7C-8659-098940A0C669}" destId="{CABB62A7-6469-4EB8-8F9E-E3E5A721B017}" srcOrd="0" destOrd="0" presId="urn:microsoft.com/office/officeart/2005/8/layout/radial5"/>
    <dgm:cxn modelId="{1CB40D0E-F097-4505-AEB0-6985D652B632}" type="presOf" srcId="{2AF8422A-29D5-4BAE-BF88-6CE0FE59F1DA}" destId="{6075FC98-88C1-472F-9288-2EFED54C208C}" srcOrd="1" destOrd="0" presId="urn:microsoft.com/office/officeart/2005/8/layout/radial5"/>
    <dgm:cxn modelId="{81834915-98A2-4155-9D33-292C080F18D2}" type="presOf" srcId="{F222CB09-4DF3-41FB-ADC5-3B1837882745}" destId="{51493195-115C-40E6-BF91-A8053DD1EE35}" srcOrd="0" destOrd="0" presId="urn:microsoft.com/office/officeart/2005/8/layout/radial5"/>
    <dgm:cxn modelId="{0B860CCA-7626-4011-92AE-1864CCF62836}" type="presOf" srcId="{C4FD4A2F-E1FF-449F-B52C-8CF4BF0DAEDC}" destId="{840CD7AD-D683-4052-97E3-09D598E06455}" srcOrd="0" destOrd="0" presId="urn:microsoft.com/office/officeart/2005/8/layout/radial5"/>
    <dgm:cxn modelId="{177C8DA6-4337-4240-880C-42F70EF06EA6}" type="presOf" srcId="{C4FD4A2F-E1FF-449F-B52C-8CF4BF0DAEDC}" destId="{491D3975-7830-401F-B738-8696C7275BEE}" srcOrd="1" destOrd="0" presId="urn:microsoft.com/office/officeart/2005/8/layout/radial5"/>
    <dgm:cxn modelId="{27D5D0F6-42A2-40C9-903B-37F33FC706BE}" srcId="{5A4B6C44-17E2-4560-8E9A-9DF58B2E01CA}" destId="{E6AF6E6E-2804-4F7C-8659-098940A0C669}" srcOrd="1" destOrd="0" parTransId="{C4FD4A2F-E1FF-449F-B52C-8CF4BF0DAEDC}" sibTransId="{16BA11A5-7D3E-4622-897A-FAC522A7A6AC}"/>
    <dgm:cxn modelId="{FD3D7CA2-6483-4642-91D5-AAD555A15DCF}" type="presOf" srcId="{E1613621-219E-42B2-B547-8FD60EC05FFA}" destId="{82231594-109C-4B84-B380-C0A0C070F665}" srcOrd="0" destOrd="0" presId="urn:microsoft.com/office/officeart/2005/8/layout/radial5"/>
    <dgm:cxn modelId="{6F41CE4E-F45E-4D31-B3D8-C7739405AF7F}" type="presOf" srcId="{86617040-8B30-4DBE-8BE5-220F789E2A69}" destId="{7B4DF141-6CA4-4C84-BDC0-E0E14E7FA396}" srcOrd="0" destOrd="0" presId="urn:microsoft.com/office/officeart/2005/8/layout/radial5"/>
    <dgm:cxn modelId="{59F62731-DC13-410B-A5FA-345F975C44B1}" type="presOf" srcId="{1C9A2308-58F2-4FAA-ADCE-2E77970873AD}" destId="{DCD12C3A-B99C-4BF1-A712-97A25FCB7926}" srcOrd="0" destOrd="0" presId="urn:microsoft.com/office/officeart/2005/8/layout/radial5"/>
    <dgm:cxn modelId="{C8603592-46DC-4176-A010-FAD8D42948FB}" type="presOf" srcId="{9EE910E4-210B-427A-9A4C-ADACF6E2741B}" destId="{66599359-3F64-4C8A-92DE-388BB593C389}" srcOrd="0" destOrd="0" presId="urn:microsoft.com/office/officeart/2005/8/layout/radial5"/>
    <dgm:cxn modelId="{741E1CA3-F066-496D-AB4F-74E7202A3792}" type="presOf" srcId="{86617040-8B30-4DBE-8BE5-220F789E2A69}" destId="{C50F3975-45CE-4CB8-885E-715234E53E97}" srcOrd="1" destOrd="0" presId="urn:microsoft.com/office/officeart/2005/8/layout/radial5"/>
    <dgm:cxn modelId="{010FBD38-997E-4136-81CA-EEA60A92F001}" srcId="{5A4B6C44-17E2-4560-8E9A-9DF58B2E01CA}" destId="{F222CB09-4DF3-41FB-ADC5-3B1837882745}" srcOrd="3" destOrd="0" parTransId="{86617040-8B30-4DBE-8BE5-220F789E2A69}" sibTransId="{4AB9E8C9-2615-405B-B22E-89C64CA49B48}"/>
    <dgm:cxn modelId="{EE1660BF-E645-40FD-8067-4002E1809E19}" srcId="{9EE910E4-210B-427A-9A4C-ADACF6E2741B}" destId="{5A4B6C44-17E2-4560-8E9A-9DF58B2E01CA}" srcOrd="0" destOrd="0" parTransId="{ACE7EC6A-840A-47B7-9140-104F1788231C}" sibTransId="{E163743D-F563-4C2D-8D6C-8A6A2220A144}"/>
    <dgm:cxn modelId="{8288662E-AB44-4AD3-AB8F-2D86D70544EE}" type="presOf" srcId="{1C9A2308-58F2-4FAA-ADCE-2E77970873AD}" destId="{B99DF09B-F69A-4083-B2AA-15B4FF151965}" srcOrd="1" destOrd="0" presId="urn:microsoft.com/office/officeart/2005/8/layout/radial5"/>
    <dgm:cxn modelId="{B77952EB-76AA-43E6-ABCD-29EBA1FEE910}" type="presOf" srcId="{5A4B6C44-17E2-4560-8E9A-9DF58B2E01CA}" destId="{5EB60F0D-3895-4110-8EA9-1BFF05C020F5}" srcOrd="0" destOrd="0" presId="urn:microsoft.com/office/officeart/2005/8/layout/radial5"/>
    <dgm:cxn modelId="{0DB2E8F0-D81D-4AA3-8D36-0AF027F32B33}" type="presOf" srcId="{2AF8422A-29D5-4BAE-BF88-6CE0FE59F1DA}" destId="{46733290-EA59-4055-B4F4-089FB5CEA95F}" srcOrd="0" destOrd="0" presId="urn:microsoft.com/office/officeart/2005/8/layout/radial5"/>
    <dgm:cxn modelId="{191555F1-6C73-45C4-94ED-74C3E82764B2}" srcId="{5A4B6C44-17E2-4560-8E9A-9DF58B2E01CA}" destId="{E1613621-219E-42B2-B547-8FD60EC05FFA}" srcOrd="0" destOrd="0" parTransId="{1C9A2308-58F2-4FAA-ADCE-2E77970873AD}" sibTransId="{0041D4A6-51EF-4142-8365-503E30993200}"/>
    <dgm:cxn modelId="{63BD84D5-BD8F-4387-B858-2DF30EE2629E}" srcId="{5A4B6C44-17E2-4560-8E9A-9DF58B2E01CA}" destId="{11A26F03-7B09-4830-A377-BCFA0168548E}" srcOrd="2" destOrd="0" parTransId="{2AF8422A-29D5-4BAE-BF88-6CE0FE59F1DA}" sibTransId="{046BCBC8-97DC-4F77-90F0-AD0296B1829C}"/>
    <dgm:cxn modelId="{CD980E1E-45C0-41D2-8840-4441DEAEA0F3}" type="presParOf" srcId="{66599359-3F64-4C8A-92DE-388BB593C389}" destId="{5EB60F0D-3895-4110-8EA9-1BFF05C020F5}" srcOrd="0" destOrd="0" presId="urn:microsoft.com/office/officeart/2005/8/layout/radial5"/>
    <dgm:cxn modelId="{E4FEF2F6-5DBF-48F3-9FAD-4EBE6F8AE0B2}" type="presParOf" srcId="{66599359-3F64-4C8A-92DE-388BB593C389}" destId="{DCD12C3A-B99C-4BF1-A712-97A25FCB7926}" srcOrd="1" destOrd="0" presId="urn:microsoft.com/office/officeart/2005/8/layout/radial5"/>
    <dgm:cxn modelId="{CF1D4F96-9975-4922-B9DD-7D64BFCC44A2}" type="presParOf" srcId="{DCD12C3A-B99C-4BF1-A712-97A25FCB7926}" destId="{B99DF09B-F69A-4083-B2AA-15B4FF151965}" srcOrd="0" destOrd="0" presId="urn:microsoft.com/office/officeart/2005/8/layout/radial5"/>
    <dgm:cxn modelId="{3069200A-F706-4083-853C-2B7B594496C4}" type="presParOf" srcId="{66599359-3F64-4C8A-92DE-388BB593C389}" destId="{82231594-109C-4B84-B380-C0A0C070F665}" srcOrd="2" destOrd="0" presId="urn:microsoft.com/office/officeart/2005/8/layout/radial5"/>
    <dgm:cxn modelId="{0AC3AC62-EFEA-4A10-B7BF-338993861F87}" type="presParOf" srcId="{66599359-3F64-4C8A-92DE-388BB593C389}" destId="{840CD7AD-D683-4052-97E3-09D598E06455}" srcOrd="3" destOrd="0" presId="urn:microsoft.com/office/officeart/2005/8/layout/radial5"/>
    <dgm:cxn modelId="{45507073-D462-4F7B-9985-D974F80E1E57}" type="presParOf" srcId="{840CD7AD-D683-4052-97E3-09D598E06455}" destId="{491D3975-7830-401F-B738-8696C7275BEE}" srcOrd="0" destOrd="0" presId="urn:microsoft.com/office/officeart/2005/8/layout/radial5"/>
    <dgm:cxn modelId="{54A28ABC-7DD1-4691-B132-4C7746CF73C0}" type="presParOf" srcId="{66599359-3F64-4C8A-92DE-388BB593C389}" destId="{CABB62A7-6469-4EB8-8F9E-E3E5A721B017}" srcOrd="4" destOrd="0" presId="urn:microsoft.com/office/officeart/2005/8/layout/radial5"/>
    <dgm:cxn modelId="{CA2C9C10-A939-4727-AA95-922B3BB1A4DA}" type="presParOf" srcId="{66599359-3F64-4C8A-92DE-388BB593C389}" destId="{46733290-EA59-4055-B4F4-089FB5CEA95F}" srcOrd="5" destOrd="0" presId="urn:microsoft.com/office/officeart/2005/8/layout/radial5"/>
    <dgm:cxn modelId="{321F0BC3-E98E-4ADA-AEAA-9355E1A951AE}" type="presParOf" srcId="{46733290-EA59-4055-B4F4-089FB5CEA95F}" destId="{6075FC98-88C1-472F-9288-2EFED54C208C}" srcOrd="0" destOrd="0" presId="urn:microsoft.com/office/officeart/2005/8/layout/radial5"/>
    <dgm:cxn modelId="{A20E378A-3956-4B43-95FF-AD44C8CE50A2}" type="presParOf" srcId="{66599359-3F64-4C8A-92DE-388BB593C389}" destId="{B321F2B6-7797-4EAF-95A3-F85CA87ADDF0}" srcOrd="6" destOrd="0" presId="urn:microsoft.com/office/officeart/2005/8/layout/radial5"/>
    <dgm:cxn modelId="{6DE51189-9A27-425A-A48E-69C9EE576601}" type="presParOf" srcId="{66599359-3F64-4C8A-92DE-388BB593C389}" destId="{7B4DF141-6CA4-4C84-BDC0-E0E14E7FA396}" srcOrd="7" destOrd="0" presId="urn:microsoft.com/office/officeart/2005/8/layout/radial5"/>
    <dgm:cxn modelId="{CB75183B-3072-47CA-9C79-3E65B3BBFB09}" type="presParOf" srcId="{7B4DF141-6CA4-4C84-BDC0-E0E14E7FA396}" destId="{C50F3975-45CE-4CB8-885E-715234E53E97}" srcOrd="0" destOrd="0" presId="urn:microsoft.com/office/officeart/2005/8/layout/radial5"/>
    <dgm:cxn modelId="{EDA952DD-F5BE-441F-81D3-8B79C2C4DEAB}" type="presParOf" srcId="{66599359-3F64-4C8A-92DE-388BB593C389}" destId="{51493195-115C-40E6-BF91-A8053DD1EE35}"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BE9E74-424E-421A-8D09-A734E12CF99B}" type="doc">
      <dgm:prSet loTypeId="urn:microsoft.com/office/officeart/2005/8/layout/radial5" loCatId="cycle" qsTypeId="urn:microsoft.com/office/officeart/2005/8/quickstyle/3d1" qsCatId="3D" csTypeId="urn:microsoft.com/office/officeart/2005/8/colors/colorful1#2" csCatId="colorful" phldr="1"/>
      <dgm:spPr/>
      <dgm:t>
        <a:bodyPr/>
        <a:lstStyle/>
        <a:p>
          <a:endParaRPr lang="ru-RU"/>
        </a:p>
      </dgm:t>
    </dgm:pt>
    <dgm:pt modelId="{B41E110B-E902-4EDF-AC3D-11B90104F631}">
      <dgm:prSet phldrT="[Текст]" custT="1"/>
      <dgm:spPr/>
      <dgm:t>
        <a:bodyPr/>
        <a:lstStyle/>
        <a:p>
          <a:r>
            <a:rPr lang="ru-RU" sz="1400" dirty="0" smtClean="0">
              <a:solidFill>
                <a:srgbClr val="C00000"/>
              </a:solidFill>
            </a:rPr>
            <a:t>Всего:</a:t>
          </a:r>
        </a:p>
        <a:p>
          <a:r>
            <a:rPr lang="ru-RU" sz="1400" dirty="0" smtClean="0">
              <a:solidFill>
                <a:srgbClr val="C00000"/>
              </a:solidFill>
            </a:rPr>
            <a:t>85</a:t>
          </a:r>
          <a:endParaRPr lang="ru-RU" sz="1400" dirty="0">
            <a:solidFill>
              <a:srgbClr val="C00000"/>
            </a:solidFill>
          </a:endParaRPr>
        </a:p>
      </dgm:t>
    </dgm:pt>
    <dgm:pt modelId="{CA3FEB31-AC09-4552-80A5-4D1322F5AB40}" type="parTrans" cxnId="{D71A3673-5C16-40EC-8327-07D4FAF3ADDA}">
      <dgm:prSet/>
      <dgm:spPr/>
      <dgm:t>
        <a:bodyPr/>
        <a:lstStyle/>
        <a:p>
          <a:endParaRPr lang="ru-RU"/>
        </a:p>
      </dgm:t>
    </dgm:pt>
    <dgm:pt modelId="{2F71909D-6A19-4E13-9F6D-9A12ED462A75}" type="sibTrans" cxnId="{D71A3673-5C16-40EC-8327-07D4FAF3ADDA}">
      <dgm:prSet/>
      <dgm:spPr/>
      <dgm:t>
        <a:bodyPr/>
        <a:lstStyle/>
        <a:p>
          <a:endParaRPr lang="ru-RU"/>
        </a:p>
      </dgm:t>
    </dgm:pt>
    <dgm:pt modelId="{00ABC4B9-A224-4FAE-BCC2-448DD8F55980}">
      <dgm:prSet phldrT="[Текст]" custT="1"/>
      <dgm:spPr/>
      <dgm:t>
        <a:bodyPr/>
        <a:lstStyle/>
        <a:p>
          <a:r>
            <a:rPr lang="ru-RU" sz="1100" dirty="0" smtClean="0"/>
            <a:t>Постановления главы МО Митино </a:t>
          </a:r>
        </a:p>
        <a:p>
          <a:r>
            <a:rPr lang="ru-RU" sz="1100" dirty="0" smtClean="0"/>
            <a:t>9</a:t>
          </a:r>
          <a:endParaRPr lang="ru-RU" sz="1100" dirty="0"/>
        </a:p>
      </dgm:t>
    </dgm:pt>
    <dgm:pt modelId="{E9A42BAF-246A-4DA3-9E29-FFEACBCAD67C}" type="parTrans" cxnId="{1265188F-95E6-445A-8986-3A44C918F1B8}">
      <dgm:prSet/>
      <dgm:spPr/>
      <dgm:t>
        <a:bodyPr/>
        <a:lstStyle/>
        <a:p>
          <a:endParaRPr lang="ru-RU"/>
        </a:p>
      </dgm:t>
    </dgm:pt>
    <dgm:pt modelId="{269DCC86-FA7D-45BB-AAA4-0E8C61BD8BAF}" type="sibTrans" cxnId="{1265188F-95E6-445A-8986-3A44C918F1B8}">
      <dgm:prSet/>
      <dgm:spPr/>
      <dgm:t>
        <a:bodyPr/>
        <a:lstStyle/>
        <a:p>
          <a:endParaRPr lang="ru-RU"/>
        </a:p>
      </dgm:t>
    </dgm:pt>
    <dgm:pt modelId="{A5945F96-414C-4500-AC9F-5CC9B030B150}">
      <dgm:prSet phldrT="[Текст]" custT="1"/>
      <dgm:spPr/>
      <dgm:t>
        <a:bodyPr/>
        <a:lstStyle/>
        <a:p>
          <a:r>
            <a:rPr lang="ru-RU" sz="1000" dirty="0" smtClean="0"/>
            <a:t>Распоряжения аппарата СД МО Митино</a:t>
          </a:r>
        </a:p>
        <a:p>
          <a:r>
            <a:rPr lang="ru-RU" sz="1000" dirty="0" smtClean="0"/>
            <a:t>35</a:t>
          </a:r>
          <a:endParaRPr lang="ru-RU" sz="1000" dirty="0"/>
        </a:p>
      </dgm:t>
    </dgm:pt>
    <dgm:pt modelId="{E0DDCC88-1C98-45F5-ADE5-993EBE8F9397}" type="parTrans" cxnId="{8651F844-AF19-4D9A-BD0B-24AFA2314E11}">
      <dgm:prSet/>
      <dgm:spPr/>
      <dgm:t>
        <a:bodyPr/>
        <a:lstStyle/>
        <a:p>
          <a:endParaRPr lang="ru-RU"/>
        </a:p>
      </dgm:t>
    </dgm:pt>
    <dgm:pt modelId="{FB70A299-80D8-4652-8556-8DC36C33B685}" type="sibTrans" cxnId="{8651F844-AF19-4D9A-BD0B-24AFA2314E11}">
      <dgm:prSet/>
      <dgm:spPr/>
      <dgm:t>
        <a:bodyPr/>
        <a:lstStyle/>
        <a:p>
          <a:endParaRPr lang="ru-RU"/>
        </a:p>
      </dgm:t>
    </dgm:pt>
    <dgm:pt modelId="{4A2FD4D7-27D6-4DE8-A6EC-B2CCB93005B4}">
      <dgm:prSet phldrT="[Текст]" custT="1"/>
      <dgm:spPr/>
      <dgm:t>
        <a:bodyPr/>
        <a:lstStyle/>
        <a:p>
          <a:r>
            <a:rPr lang="ru-RU" sz="1050" dirty="0" smtClean="0"/>
            <a:t>Постановления аппарата СД МО Митино</a:t>
          </a:r>
        </a:p>
        <a:p>
          <a:r>
            <a:rPr lang="ru-RU" sz="1050" dirty="0" smtClean="0"/>
            <a:t>28</a:t>
          </a:r>
          <a:endParaRPr lang="ru-RU" sz="1050" dirty="0"/>
        </a:p>
      </dgm:t>
    </dgm:pt>
    <dgm:pt modelId="{B578B37B-3A92-45AC-BCEF-347FBC6B6ADE}" type="parTrans" cxnId="{403DF184-94FC-43FC-9AF6-9E8E4AA61F1B}">
      <dgm:prSet/>
      <dgm:spPr/>
      <dgm:t>
        <a:bodyPr/>
        <a:lstStyle/>
        <a:p>
          <a:endParaRPr lang="ru-RU"/>
        </a:p>
      </dgm:t>
    </dgm:pt>
    <dgm:pt modelId="{4029B7AC-68F9-48D0-8ACB-00F65230BAEE}" type="sibTrans" cxnId="{403DF184-94FC-43FC-9AF6-9E8E4AA61F1B}">
      <dgm:prSet/>
      <dgm:spPr/>
      <dgm:t>
        <a:bodyPr/>
        <a:lstStyle/>
        <a:p>
          <a:endParaRPr lang="ru-RU"/>
        </a:p>
      </dgm:t>
    </dgm:pt>
    <dgm:pt modelId="{5E74FF45-5515-4030-AE63-ED766CD8D754}">
      <dgm:prSet phldrT="[Текст]" custT="1"/>
      <dgm:spPr/>
      <dgm:t>
        <a:bodyPr/>
        <a:lstStyle/>
        <a:p>
          <a:r>
            <a:rPr lang="ru-RU" sz="1100" dirty="0" smtClean="0"/>
            <a:t>Распоряжения главы МО </a:t>
          </a:r>
        </a:p>
        <a:p>
          <a:r>
            <a:rPr lang="ru-RU" sz="1100" dirty="0" smtClean="0"/>
            <a:t>Митино </a:t>
          </a:r>
        </a:p>
        <a:p>
          <a:r>
            <a:rPr lang="ru-RU" sz="1100" dirty="0" smtClean="0"/>
            <a:t>13</a:t>
          </a:r>
          <a:endParaRPr lang="ru-RU" sz="1100" dirty="0"/>
        </a:p>
      </dgm:t>
    </dgm:pt>
    <dgm:pt modelId="{D12AB2CB-355A-4771-82BB-7B8A68548F33}" type="parTrans" cxnId="{BCEC6B28-5C44-432A-ADB3-F0A2C618647F}">
      <dgm:prSet/>
      <dgm:spPr/>
      <dgm:t>
        <a:bodyPr/>
        <a:lstStyle/>
        <a:p>
          <a:endParaRPr lang="ru-RU"/>
        </a:p>
      </dgm:t>
    </dgm:pt>
    <dgm:pt modelId="{246C18A2-6A4F-4D75-B3FA-5952E04AC4BC}" type="sibTrans" cxnId="{BCEC6B28-5C44-432A-ADB3-F0A2C618647F}">
      <dgm:prSet/>
      <dgm:spPr/>
      <dgm:t>
        <a:bodyPr/>
        <a:lstStyle/>
        <a:p>
          <a:endParaRPr lang="ru-RU"/>
        </a:p>
      </dgm:t>
    </dgm:pt>
    <dgm:pt modelId="{D7B8D583-1EF0-4F1B-9311-CEDC849426CF}" type="pres">
      <dgm:prSet presAssocID="{FDBE9E74-424E-421A-8D09-A734E12CF99B}" presName="Name0" presStyleCnt="0">
        <dgm:presLayoutVars>
          <dgm:chMax val="1"/>
          <dgm:dir/>
          <dgm:animLvl val="ctr"/>
          <dgm:resizeHandles val="exact"/>
        </dgm:presLayoutVars>
      </dgm:prSet>
      <dgm:spPr/>
      <dgm:t>
        <a:bodyPr/>
        <a:lstStyle/>
        <a:p>
          <a:endParaRPr lang="ru-RU"/>
        </a:p>
      </dgm:t>
    </dgm:pt>
    <dgm:pt modelId="{529A6F88-5ECC-4518-883F-02246A77DC88}" type="pres">
      <dgm:prSet presAssocID="{B41E110B-E902-4EDF-AC3D-11B90104F631}" presName="centerShape" presStyleLbl="node0" presStyleIdx="0" presStyleCnt="1"/>
      <dgm:spPr/>
      <dgm:t>
        <a:bodyPr/>
        <a:lstStyle/>
        <a:p>
          <a:endParaRPr lang="ru-RU"/>
        </a:p>
      </dgm:t>
    </dgm:pt>
    <dgm:pt modelId="{6CB7B4CC-E66A-47D2-9017-211FA66F812E}" type="pres">
      <dgm:prSet presAssocID="{E9A42BAF-246A-4DA3-9E29-FFEACBCAD67C}" presName="parTrans" presStyleLbl="sibTrans2D1" presStyleIdx="0" presStyleCnt="4"/>
      <dgm:spPr/>
      <dgm:t>
        <a:bodyPr/>
        <a:lstStyle/>
        <a:p>
          <a:endParaRPr lang="ru-RU"/>
        </a:p>
      </dgm:t>
    </dgm:pt>
    <dgm:pt modelId="{2912757E-6E51-4D9E-9391-7072B1EBBF4B}" type="pres">
      <dgm:prSet presAssocID="{E9A42BAF-246A-4DA3-9E29-FFEACBCAD67C}" presName="connectorText" presStyleLbl="sibTrans2D1" presStyleIdx="0" presStyleCnt="4"/>
      <dgm:spPr/>
      <dgm:t>
        <a:bodyPr/>
        <a:lstStyle/>
        <a:p>
          <a:endParaRPr lang="ru-RU"/>
        </a:p>
      </dgm:t>
    </dgm:pt>
    <dgm:pt modelId="{1F6654F6-54A5-450D-A778-3AEE3D14A2E8}" type="pres">
      <dgm:prSet presAssocID="{00ABC4B9-A224-4FAE-BCC2-448DD8F55980}" presName="node" presStyleLbl="node1" presStyleIdx="0" presStyleCnt="4">
        <dgm:presLayoutVars>
          <dgm:bulletEnabled val="1"/>
        </dgm:presLayoutVars>
      </dgm:prSet>
      <dgm:spPr/>
      <dgm:t>
        <a:bodyPr/>
        <a:lstStyle/>
        <a:p>
          <a:endParaRPr lang="ru-RU"/>
        </a:p>
      </dgm:t>
    </dgm:pt>
    <dgm:pt modelId="{2B32EB07-36EE-4D3B-A281-E9816EDB4804}" type="pres">
      <dgm:prSet presAssocID="{E0DDCC88-1C98-45F5-ADE5-993EBE8F9397}" presName="parTrans" presStyleLbl="sibTrans2D1" presStyleIdx="1" presStyleCnt="4"/>
      <dgm:spPr/>
      <dgm:t>
        <a:bodyPr/>
        <a:lstStyle/>
        <a:p>
          <a:endParaRPr lang="ru-RU"/>
        </a:p>
      </dgm:t>
    </dgm:pt>
    <dgm:pt modelId="{283B1D37-84D0-4E42-9D13-76FFFC58D962}" type="pres">
      <dgm:prSet presAssocID="{E0DDCC88-1C98-45F5-ADE5-993EBE8F9397}" presName="connectorText" presStyleLbl="sibTrans2D1" presStyleIdx="1" presStyleCnt="4"/>
      <dgm:spPr/>
      <dgm:t>
        <a:bodyPr/>
        <a:lstStyle/>
        <a:p>
          <a:endParaRPr lang="ru-RU"/>
        </a:p>
      </dgm:t>
    </dgm:pt>
    <dgm:pt modelId="{6D1EA370-A5C0-4EDA-99D0-AB2320E0E609}" type="pres">
      <dgm:prSet presAssocID="{A5945F96-414C-4500-AC9F-5CC9B030B150}" presName="node" presStyleLbl="node1" presStyleIdx="1" presStyleCnt="4">
        <dgm:presLayoutVars>
          <dgm:bulletEnabled val="1"/>
        </dgm:presLayoutVars>
      </dgm:prSet>
      <dgm:spPr/>
      <dgm:t>
        <a:bodyPr/>
        <a:lstStyle/>
        <a:p>
          <a:endParaRPr lang="ru-RU"/>
        </a:p>
      </dgm:t>
    </dgm:pt>
    <dgm:pt modelId="{C87E6627-FD33-4FC4-A35B-A60EA24D8BF0}" type="pres">
      <dgm:prSet presAssocID="{B578B37B-3A92-45AC-BCEF-347FBC6B6ADE}" presName="parTrans" presStyleLbl="sibTrans2D1" presStyleIdx="2" presStyleCnt="4"/>
      <dgm:spPr/>
      <dgm:t>
        <a:bodyPr/>
        <a:lstStyle/>
        <a:p>
          <a:endParaRPr lang="ru-RU"/>
        </a:p>
      </dgm:t>
    </dgm:pt>
    <dgm:pt modelId="{09F038F8-5896-4CC8-B386-11302EE646EC}" type="pres">
      <dgm:prSet presAssocID="{B578B37B-3A92-45AC-BCEF-347FBC6B6ADE}" presName="connectorText" presStyleLbl="sibTrans2D1" presStyleIdx="2" presStyleCnt="4"/>
      <dgm:spPr/>
      <dgm:t>
        <a:bodyPr/>
        <a:lstStyle/>
        <a:p>
          <a:endParaRPr lang="ru-RU"/>
        </a:p>
      </dgm:t>
    </dgm:pt>
    <dgm:pt modelId="{9A985AC4-6666-495F-93B7-814AF7A6FDAE}" type="pres">
      <dgm:prSet presAssocID="{4A2FD4D7-27D6-4DE8-A6EC-B2CCB93005B4}" presName="node" presStyleLbl="node1" presStyleIdx="2" presStyleCnt="4" custRadScaleRad="95508" custRadScaleInc="-622">
        <dgm:presLayoutVars>
          <dgm:bulletEnabled val="1"/>
        </dgm:presLayoutVars>
      </dgm:prSet>
      <dgm:spPr/>
      <dgm:t>
        <a:bodyPr/>
        <a:lstStyle/>
        <a:p>
          <a:endParaRPr lang="ru-RU"/>
        </a:p>
      </dgm:t>
    </dgm:pt>
    <dgm:pt modelId="{0BAAA9F2-9402-4C35-9EE2-5AD340942611}" type="pres">
      <dgm:prSet presAssocID="{D12AB2CB-355A-4771-82BB-7B8A68548F33}" presName="parTrans" presStyleLbl="sibTrans2D1" presStyleIdx="3" presStyleCnt="4"/>
      <dgm:spPr/>
      <dgm:t>
        <a:bodyPr/>
        <a:lstStyle/>
        <a:p>
          <a:endParaRPr lang="ru-RU"/>
        </a:p>
      </dgm:t>
    </dgm:pt>
    <dgm:pt modelId="{824A31C6-2000-49CB-A5F3-B212032F7373}" type="pres">
      <dgm:prSet presAssocID="{D12AB2CB-355A-4771-82BB-7B8A68548F33}" presName="connectorText" presStyleLbl="sibTrans2D1" presStyleIdx="3" presStyleCnt="4"/>
      <dgm:spPr/>
      <dgm:t>
        <a:bodyPr/>
        <a:lstStyle/>
        <a:p>
          <a:endParaRPr lang="ru-RU"/>
        </a:p>
      </dgm:t>
    </dgm:pt>
    <dgm:pt modelId="{111E5739-1781-45C0-9EF7-81EDFC0ED2D9}" type="pres">
      <dgm:prSet presAssocID="{5E74FF45-5515-4030-AE63-ED766CD8D754}" presName="node" presStyleLbl="node1" presStyleIdx="3" presStyleCnt="4" custScaleX="103674" custScaleY="106189" custRadScaleRad="95011" custRadScaleInc="-5069">
        <dgm:presLayoutVars>
          <dgm:bulletEnabled val="1"/>
        </dgm:presLayoutVars>
      </dgm:prSet>
      <dgm:spPr/>
      <dgm:t>
        <a:bodyPr/>
        <a:lstStyle/>
        <a:p>
          <a:endParaRPr lang="ru-RU"/>
        </a:p>
      </dgm:t>
    </dgm:pt>
  </dgm:ptLst>
  <dgm:cxnLst>
    <dgm:cxn modelId="{2A22B19A-BF98-4482-92D0-8F90B9B2D595}" type="presOf" srcId="{E0DDCC88-1C98-45F5-ADE5-993EBE8F9397}" destId="{2B32EB07-36EE-4D3B-A281-E9816EDB4804}" srcOrd="0" destOrd="0" presId="urn:microsoft.com/office/officeart/2005/8/layout/radial5"/>
    <dgm:cxn modelId="{374B2547-6FC9-4C2A-997E-909FC81AF1DD}" type="presOf" srcId="{D12AB2CB-355A-4771-82BB-7B8A68548F33}" destId="{0BAAA9F2-9402-4C35-9EE2-5AD340942611}" srcOrd="0" destOrd="0" presId="urn:microsoft.com/office/officeart/2005/8/layout/radial5"/>
    <dgm:cxn modelId="{BB26BE55-ED7B-4AC8-85A9-6A3A056BE286}" type="presOf" srcId="{A5945F96-414C-4500-AC9F-5CC9B030B150}" destId="{6D1EA370-A5C0-4EDA-99D0-AB2320E0E609}" srcOrd="0" destOrd="0" presId="urn:microsoft.com/office/officeart/2005/8/layout/radial5"/>
    <dgm:cxn modelId="{B189E40C-9AB6-4DAD-8B33-1555ACE9A072}" type="presOf" srcId="{5E74FF45-5515-4030-AE63-ED766CD8D754}" destId="{111E5739-1781-45C0-9EF7-81EDFC0ED2D9}" srcOrd="0" destOrd="0" presId="urn:microsoft.com/office/officeart/2005/8/layout/radial5"/>
    <dgm:cxn modelId="{BCEC6B28-5C44-432A-ADB3-F0A2C618647F}" srcId="{B41E110B-E902-4EDF-AC3D-11B90104F631}" destId="{5E74FF45-5515-4030-AE63-ED766CD8D754}" srcOrd="3" destOrd="0" parTransId="{D12AB2CB-355A-4771-82BB-7B8A68548F33}" sibTransId="{246C18A2-6A4F-4D75-B3FA-5952E04AC4BC}"/>
    <dgm:cxn modelId="{EFE57FE6-3A24-4525-8211-70DFAE59AC2A}" type="presOf" srcId="{E9A42BAF-246A-4DA3-9E29-FFEACBCAD67C}" destId="{2912757E-6E51-4D9E-9391-7072B1EBBF4B}" srcOrd="1" destOrd="0" presId="urn:microsoft.com/office/officeart/2005/8/layout/radial5"/>
    <dgm:cxn modelId="{00642F1C-83E7-4042-8AEF-99FB19AC8E67}" type="presOf" srcId="{E9A42BAF-246A-4DA3-9E29-FFEACBCAD67C}" destId="{6CB7B4CC-E66A-47D2-9017-211FA66F812E}" srcOrd="0" destOrd="0" presId="urn:microsoft.com/office/officeart/2005/8/layout/radial5"/>
    <dgm:cxn modelId="{1265188F-95E6-445A-8986-3A44C918F1B8}" srcId="{B41E110B-E902-4EDF-AC3D-11B90104F631}" destId="{00ABC4B9-A224-4FAE-BCC2-448DD8F55980}" srcOrd="0" destOrd="0" parTransId="{E9A42BAF-246A-4DA3-9E29-FFEACBCAD67C}" sibTransId="{269DCC86-FA7D-45BB-AAA4-0E8C61BD8BAF}"/>
    <dgm:cxn modelId="{D71A3673-5C16-40EC-8327-07D4FAF3ADDA}" srcId="{FDBE9E74-424E-421A-8D09-A734E12CF99B}" destId="{B41E110B-E902-4EDF-AC3D-11B90104F631}" srcOrd="0" destOrd="0" parTransId="{CA3FEB31-AC09-4552-80A5-4D1322F5AB40}" sibTransId="{2F71909D-6A19-4E13-9F6D-9A12ED462A75}"/>
    <dgm:cxn modelId="{403DF184-94FC-43FC-9AF6-9E8E4AA61F1B}" srcId="{B41E110B-E902-4EDF-AC3D-11B90104F631}" destId="{4A2FD4D7-27D6-4DE8-A6EC-B2CCB93005B4}" srcOrd="2" destOrd="0" parTransId="{B578B37B-3A92-45AC-BCEF-347FBC6B6ADE}" sibTransId="{4029B7AC-68F9-48D0-8ACB-00F65230BAEE}"/>
    <dgm:cxn modelId="{261ACCDD-B6A0-497B-94AB-88AD38BEE583}" type="presOf" srcId="{4A2FD4D7-27D6-4DE8-A6EC-B2CCB93005B4}" destId="{9A985AC4-6666-495F-93B7-814AF7A6FDAE}" srcOrd="0" destOrd="0" presId="urn:microsoft.com/office/officeart/2005/8/layout/radial5"/>
    <dgm:cxn modelId="{1BA39787-8AD6-44CA-A07D-612207AD7917}" type="presOf" srcId="{FDBE9E74-424E-421A-8D09-A734E12CF99B}" destId="{D7B8D583-1EF0-4F1B-9311-CEDC849426CF}" srcOrd="0" destOrd="0" presId="urn:microsoft.com/office/officeart/2005/8/layout/radial5"/>
    <dgm:cxn modelId="{7A8D42BA-FEF0-4AA8-AE8D-469B18E4DAEB}" type="presOf" srcId="{D12AB2CB-355A-4771-82BB-7B8A68548F33}" destId="{824A31C6-2000-49CB-A5F3-B212032F7373}" srcOrd="1" destOrd="0" presId="urn:microsoft.com/office/officeart/2005/8/layout/radial5"/>
    <dgm:cxn modelId="{5704EB3F-48F5-4DAB-BD67-0A9472ACE0B6}" type="presOf" srcId="{B41E110B-E902-4EDF-AC3D-11B90104F631}" destId="{529A6F88-5ECC-4518-883F-02246A77DC88}" srcOrd="0" destOrd="0" presId="urn:microsoft.com/office/officeart/2005/8/layout/radial5"/>
    <dgm:cxn modelId="{1F98A3BB-F4BB-418B-A1F6-D3EA21611995}" type="presOf" srcId="{E0DDCC88-1C98-45F5-ADE5-993EBE8F9397}" destId="{283B1D37-84D0-4E42-9D13-76FFFC58D962}" srcOrd="1" destOrd="0" presId="urn:microsoft.com/office/officeart/2005/8/layout/radial5"/>
    <dgm:cxn modelId="{B7DB6299-7FA4-4FD7-A20D-9B0FE15FE36C}" type="presOf" srcId="{B578B37B-3A92-45AC-BCEF-347FBC6B6ADE}" destId="{09F038F8-5896-4CC8-B386-11302EE646EC}" srcOrd="1" destOrd="0" presId="urn:microsoft.com/office/officeart/2005/8/layout/radial5"/>
    <dgm:cxn modelId="{8651F844-AF19-4D9A-BD0B-24AFA2314E11}" srcId="{B41E110B-E902-4EDF-AC3D-11B90104F631}" destId="{A5945F96-414C-4500-AC9F-5CC9B030B150}" srcOrd="1" destOrd="0" parTransId="{E0DDCC88-1C98-45F5-ADE5-993EBE8F9397}" sibTransId="{FB70A299-80D8-4652-8556-8DC36C33B685}"/>
    <dgm:cxn modelId="{F2534DFD-FB34-488B-83E7-C7FADFA384C3}" type="presOf" srcId="{00ABC4B9-A224-4FAE-BCC2-448DD8F55980}" destId="{1F6654F6-54A5-450D-A778-3AEE3D14A2E8}" srcOrd="0" destOrd="0" presId="urn:microsoft.com/office/officeart/2005/8/layout/radial5"/>
    <dgm:cxn modelId="{D5AB28DE-EE5D-408B-B60F-DD8576D54708}" type="presOf" srcId="{B578B37B-3A92-45AC-BCEF-347FBC6B6ADE}" destId="{C87E6627-FD33-4FC4-A35B-A60EA24D8BF0}" srcOrd="0" destOrd="0" presId="urn:microsoft.com/office/officeart/2005/8/layout/radial5"/>
    <dgm:cxn modelId="{A755DC81-540B-4439-A1EE-BA0631195D7B}" type="presParOf" srcId="{D7B8D583-1EF0-4F1B-9311-CEDC849426CF}" destId="{529A6F88-5ECC-4518-883F-02246A77DC88}" srcOrd="0" destOrd="0" presId="urn:microsoft.com/office/officeart/2005/8/layout/radial5"/>
    <dgm:cxn modelId="{27A172FA-AFC9-4CED-B448-333EE0A5B5D0}" type="presParOf" srcId="{D7B8D583-1EF0-4F1B-9311-CEDC849426CF}" destId="{6CB7B4CC-E66A-47D2-9017-211FA66F812E}" srcOrd="1" destOrd="0" presId="urn:microsoft.com/office/officeart/2005/8/layout/radial5"/>
    <dgm:cxn modelId="{6DCBB7A4-6D13-4F3A-8794-3A28174A263C}" type="presParOf" srcId="{6CB7B4CC-E66A-47D2-9017-211FA66F812E}" destId="{2912757E-6E51-4D9E-9391-7072B1EBBF4B}" srcOrd="0" destOrd="0" presId="urn:microsoft.com/office/officeart/2005/8/layout/radial5"/>
    <dgm:cxn modelId="{6AA5C864-025B-4BDA-B483-D4E6E7F4D210}" type="presParOf" srcId="{D7B8D583-1EF0-4F1B-9311-CEDC849426CF}" destId="{1F6654F6-54A5-450D-A778-3AEE3D14A2E8}" srcOrd="2" destOrd="0" presId="urn:microsoft.com/office/officeart/2005/8/layout/radial5"/>
    <dgm:cxn modelId="{CCA6F462-DCDE-401A-9196-59438798E82F}" type="presParOf" srcId="{D7B8D583-1EF0-4F1B-9311-CEDC849426CF}" destId="{2B32EB07-36EE-4D3B-A281-E9816EDB4804}" srcOrd="3" destOrd="0" presId="urn:microsoft.com/office/officeart/2005/8/layout/radial5"/>
    <dgm:cxn modelId="{E8E518C6-E9D7-455F-B837-45D33262C4C4}" type="presParOf" srcId="{2B32EB07-36EE-4D3B-A281-E9816EDB4804}" destId="{283B1D37-84D0-4E42-9D13-76FFFC58D962}" srcOrd="0" destOrd="0" presId="urn:microsoft.com/office/officeart/2005/8/layout/radial5"/>
    <dgm:cxn modelId="{73790DAF-A427-413B-95C0-9C93B5F95ACF}" type="presParOf" srcId="{D7B8D583-1EF0-4F1B-9311-CEDC849426CF}" destId="{6D1EA370-A5C0-4EDA-99D0-AB2320E0E609}" srcOrd="4" destOrd="0" presId="urn:microsoft.com/office/officeart/2005/8/layout/radial5"/>
    <dgm:cxn modelId="{86F80A12-A906-4017-8A1F-A6D61950C47C}" type="presParOf" srcId="{D7B8D583-1EF0-4F1B-9311-CEDC849426CF}" destId="{C87E6627-FD33-4FC4-A35B-A60EA24D8BF0}" srcOrd="5" destOrd="0" presId="urn:microsoft.com/office/officeart/2005/8/layout/radial5"/>
    <dgm:cxn modelId="{402FDD07-BED3-4164-9B98-89F4CF3FC1D0}" type="presParOf" srcId="{C87E6627-FD33-4FC4-A35B-A60EA24D8BF0}" destId="{09F038F8-5896-4CC8-B386-11302EE646EC}" srcOrd="0" destOrd="0" presId="urn:microsoft.com/office/officeart/2005/8/layout/radial5"/>
    <dgm:cxn modelId="{269D720C-3CD4-4F94-8274-F713C195FB83}" type="presParOf" srcId="{D7B8D583-1EF0-4F1B-9311-CEDC849426CF}" destId="{9A985AC4-6666-495F-93B7-814AF7A6FDAE}" srcOrd="6" destOrd="0" presId="urn:microsoft.com/office/officeart/2005/8/layout/radial5"/>
    <dgm:cxn modelId="{C8BBF768-63AB-4CC1-BA37-081DF0C7D77D}" type="presParOf" srcId="{D7B8D583-1EF0-4F1B-9311-CEDC849426CF}" destId="{0BAAA9F2-9402-4C35-9EE2-5AD340942611}" srcOrd="7" destOrd="0" presId="urn:microsoft.com/office/officeart/2005/8/layout/radial5"/>
    <dgm:cxn modelId="{58EDC5A1-E797-465F-AE07-DEE4AFBF3CF2}" type="presParOf" srcId="{0BAAA9F2-9402-4C35-9EE2-5AD340942611}" destId="{824A31C6-2000-49CB-A5F3-B212032F7373}" srcOrd="0" destOrd="0" presId="urn:microsoft.com/office/officeart/2005/8/layout/radial5"/>
    <dgm:cxn modelId="{969629C4-AAA1-4F37-97F8-A6948C02D801}" type="presParOf" srcId="{D7B8D583-1EF0-4F1B-9311-CEDC849426CF}" destId="{111E5739-1781-45C0-9EF7-81EDFC0ED2D9}" srcOrd="8"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60F0D-3895-4110-8EA9-1BFF05C020F5}">
      <dsp:nvSpPr>
        <dsp:cNvPr id="0" name=""/>
        <dsp:cNvSpPr/>
      </dsp:nvSpPr>
      <dsp:spPr>
        <a:xfrm>
          <a:off x="1382497" y="1458135"/>
          <a:ext cx="960834" cy="960834"/>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solidFill>
                <a:srgbClr val="C00000"/>
              </a:solidFill>
            </a:rPr>
            <a:t>Всего: </a:t>
          </a:r>
        </a:p>
        <a:p>
          <a:pPr lvl="0" algn="ctr" defTabSz="622300">
            <a:lnSpc>
              <a:spcPct val="90000"/>
            </a:lnSpc>
            <a:spcBef>
              <a:spcPct val="0"/>
            </a:spcBef>
            <a:spcAft>
              <a:spcPct val="35000"/>
            </a:spcAft>
          </a:pPr>
          <a:r>
            <a:rPr lang="ru-RU" sz="1400" kern="1200" dirty="0" smtClean="0">
              <a:solidFill>
                <a:srgbClr val="C00000"/>
              </a:solidFill>
            </a:rPr>
            <a:t>1051</a:t>
          </a:r>
          <a:endParaRPr lang="ru-RU" sz="1400" kern="1200" dirty="0">
            <a:solidFill>
              <a:srgbClr val="C00000"/>
            </a:solidFill>
          </a:endParaRPr>
        </a:p>
      </dsp:txBody>
      <dsp:txXfrm>
        <a:off x="1523208" y="1598846"/>
        <a:ext cx="679412" cy="679412"/>
      </dsp:txXfrm>
    </dsp:sp>
    <dsp:sp modelId="{DCD12C3A-B99C-4BF1-A712-97A25FCB7926}">
      <dsp:nvSpPr>
        <dsp:cNvPr id="0" name=""/>
        <dsp:cNvSpPr/>
      </dsp:nvSpPr>
      <dsp:spPr>
        <a:xfrm rot="16130024">
          <a:off x="1774568" y="1156292"/>
          <a:ext cx="151492" cy="326683"/>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1797755" y="1244348"/>
        <a:ext cx="106044" cy="196009"/>
      </dsp:txXfrm>
    </dsp:sp>
    <dsp:sp modelId="{82231594-109C-4B84-B380-C0A0C070F665}">
      <dsp:nvSpPr>
        <dsp:cNvPr id="0" name=""/>
        <dsp:cNvSpPr/>
      </dsp:nvSpPr>
      <dsp:spPr>
        <a:xfrm>
          <a:off x="1357123" y="211724"/>
          <a:ext cx="960834" cy="960834"/>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kern="1200" dirty="0" smtClean="0"/>
            <a:t>Входящая корреспонденция</a:t>
          </a:r>
        </a:p>
        <a:p>
          <a:pPr lvl="0" algn="ctr" defTabSz="488950">
            <a:lnSpc>
              <a:spcPct val="90000"/>
            </a:lnSpc>
            <a:spcBef>
              <a:spcPct val="0"/>
            </a:spcBef>
            <a:spcAft>
              <a:spcPct val="35000"/>
            </a:spcAft>
          </a:pPr>
          <a:r>
            <a:rPr lang="ru-RU" sz="1100" kern="1200" dirty="0" smtClean="0"/>
            <a:t>350</a:t>
          </a:r>
          <a:endParaRPr lang="ru-RU" sz="1100" kern="1200" dirty="0"/>
        </a:p>
      </dsp:txBody>
      <dsp:txXfrm>
        <a:off x="1497834" y="352435"/>
        <a:ext cx="679412" cy="679412"/>
      </dsp:txXfrm>
    </dsp:sp>
    <dsp:sp modelId="{840CD7AD-D683-4052-97E3-09D598E06455}">
      <dsp:nvSpPr>
        <dsp:cNvPr id="0" name=""/>
        <dsp:cNvSpPr/>
      </dsp:nvSpPr>
      <dsp:spPr>
        <a:xfrm rot="21560045">
          <a:off x="2421062" y="1767634"/>
          <a:ext cx="187366" cy="326683"/>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2421064" y="1833298"/>
        <a:ext cx="131156" cy="196009"/>
      </dsp:txXfrm>
    </dsp:sp>
    <dsp:sp modelId="{CABB62A7-6469-4EB8-8F9E-E3E5A721B017}">
      <dsp:nvSpPr>
        <dsp:cNvPr id="0" name=""/>
        <dsp:cNvSpPr/>
      </dsp:nvSpPr>
      <dsp:spPr>
        <a:xfrm>
          <a:off x="2696765" y="1442859"/>
          <a:ext cx="960834" cy="960834"/>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kern="1200" dirty="0" err="1" smtClean="0"/>
            <a:t>Факсограммы</a:t>
          </a:r>
          <a:r>
            <a:rPr lang="ru-RU" sz="1100" kern="1200" dirty="0" smtClean="0"/>
            <a:t>, протоколы </a:t>
          </a:r>
        </a:p>
        <a:p>
          <a:pPr lvl="0" algn="ctr" defTabSz="488950">
            <a:lnSpc>
              <a:spcPct val="90000"/>
            </a:lnSpc>
            <a:spcBef>
              <a:spcPct val="0"/>
            </a:spcBef>
            <a:spcAft>
              <a:spcPct val="35000"/>
            </a:spcAft>
          </a:pPr>
          <a:r>
            <a:rPr lang="ru-RU" sz="1100" kern="1200" dirty="0" smtClean="0"/>
            <a:t>285</a:t>
          </a:r>
          <a:endParaRPr lang="ru-RU" sz="1100" kern="1200" dirty="0"/>
        </a:p>
      </dsp:txBody>
      <dsp:txXfrm>
        <a:off x="2837476" y="1583570"/>
        <a:ext cx="679412" cy="679412"/>
      </dsp:txXfrm>
    </dsp:sp>
    <dsp:sp modelId="{46733290-EA59-4055-B4F4-089FB5CEA95F}">
      <dsp:nvSpPr>
        <dsp:cNvPr id="0" name=""/>
        <dsp:cNvSpPr/>
      </dsp:nvSpPr>
      <dsp:spPr>
        <a:xfrm rot="5487108">
          <a:off x="1743802" y="2442461"/>
          <a:ext cx="204402" cy="326683"/>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1775239" y="2477147"/>
        <a:ext cx="143081" cy="196009"/>
      </dsp:txXfrm>
    </dsp:sp>
    <dsp:sp modelId="{B321F2B6-7797-4EAF-95A3-F85CA87ADDF0}">
      <dsp:nvSpPr>
        <dsp:cNvPr id="0" name=""/>
        <dsp:cNvSpPr/>
      </dsp:nvSpPr>
      <dsp:spPr>
        <a:xfrm>
          <a:off x="1348382" y="2804202"/>
          <a:ext cx="960834" cy="960834"/>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ru-RU" sz="1050" kern="1200" dirty="0" smtClean="0"/>
            <a:t>Исходящая корреспонденция</a:t>
          </a:r>
        </a:p>
        <a:p>
          <a:pPr lvl="0" algn="ctr" defTabSz="466725">
            <a:lnSpc>
              <a:spcPct val="90000"/>
            </a:lnSpc>
            <a:spcBef>
              <a:spcPct val="0"/>
            </a:spcBef>
            <a:spcAft>
              <a:spcPct val="35000"/>
            </a:spcAft>
          </a:pPr>
          <a:r>
            <a:rPr lang="ru-RU" sz="1050" kern="1200" dirty="0" smtClean="0"/>
            <a:t>340</a:t>
          </a:r>
          <a:endParaRPr lang="ru-RU" sz="1050" kern="1200" dirty="0"/>
        </a:p>
      </dsp:txBody>
      <dsp:txXfrm>
        <a:off x="1489093" y="2944913"/>
        <a:ext cx="679412" cy="679412"/>
      </dsp:txXfrm>
    </dsp:sp>
    <dsp:sp modelId="{7B4DF141-6CA4-4C84-BDC0-E0E14E7FA396}">
      <dsp:nvSpPr>
        <dsp:cNvPr id="0" name=""/>
        <dsp:cNvSpPr/>
      </dsp:nvSpPr>
      <dsp:spPr>
        <a:xfrm rot="10800536">
          <a:off x="1067825" y="1775104"/>
          <a:ext cx="222368" cy="326683"/>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1134535" y="1840446"/>
        <a:ext cx="155658" cy="196009"/>
      </dsp:txXfrm>
    </dsp:sp>
    <dsp:sp modelId="{51493195-115C-40E6-BF91-A8053DD1EE35}">
      <dsp:nvSpPr>
        <dsp:cNvPr id="0" name=""/>
        <dsp:cNvSpPr/>
      </dsp:nvSpPr>
      <dsp:spPr>
        <a:xfrm>
          <a:off x="2100" y="1457920"/>
          <a:ext cx="960834" cy="960834"/>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kern="1200" dirty="0" smtClean="0"/>
            <a:t>Заявления граждан</a:t>
          </a:r>
        </a:p>
        <a:p>
          <a:pPr lvl="0" algn="ctr" defTabSz="488950">
            <a:lnSpc>
              <a:spcPct val="90000"/>
            </a:lnSpc>
            <a:spcBef>
              <a:spcPct val="0"/>
            </a:spcBef>
            <a:spcAft>
              <a:spcPct val="35000"/>
            </a:spcAft>
          </a:pPr>
          <a:r>
            <a:rPr lang="ru-RU" sz="1100" kern="1200" dirty="0" smtClean="0"/>
            <a:t>76</a:t>
          </a:r>
          <a:endParaRPr lang="ru-RU" sz="1100" kern="1200" dirty="0"/>
        </a:p>
      </dsp:txBody>
      <dsp:txXfrm>
        <a:off x="142811" y="1598631"/>
        <a:ext cx="679412" cy="679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A6F88-5ECC-4518-883F-02246A77DC88}">
      <dsp:nvSpPr>
        <dsp:cNvPr id="0" name=""/>
        <dsp:cNvSpPr/>
      </dsp:nvSpPr>
      <dsp:spPr>
        <a:xfrm>
          <a:off x="1439171" y="1539883"/>
          <a:ext cx="796908" cy="796908"/>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solidFill>
                <a:srgbClr val="C00000"/>
              </a:solidFill>
            </a:rPr>
            <a:t>Всего:</a:t>
          </a:r>
        </a:p>
        <a:p>
          <a:pPr lvl="0" algn="ctr" defTabSz="622300">
            <a:lnSpc>
              <a:spcPct val="90000"/>
            </a:lnSpc>
            <a:spcBef>
              <a:spcPct val="0"/>
            </a:spcBef>
            <a:spcAft>
              <a:spcPct val="35000"/>
            </a:spcAft>
          </a:pPr>
          <a:r>
            <a:rPr lang="ru-RU" sz="1400" kern="1200" dirty="0" smtClean="0">
              <a:solidFill>
                <a:srgbClr val="C00000"/>
              </a:solidFill>
            </a:rPr>
            <a:t>85</a:t>
          </a:r>
          <a:endParaRPr lang="ru-RU" sz="1400" kern="1200" dirty="0">
            <a:solidFill>
              <a:srgbClr val="C00000"/>
            </a:solidFill>
          </a:endParaRPr>
        </a:p>
      </dsp:txBody>
      <dsp:txXfrm>
        <a:off x="1555875" y="1656587"/>
        <a:ext cx="563500" cy="563500"/>
      </dsp:txXfrm>
    </dsp:sp>
    <dsp:sp modelId="{6CB7B4CC-E66A-47D2-9017-211FA66F812E}">
      <dsp:nvSpPr>
        <dsp:cNvPr id="0" name=""/>
        <dsp:cNvSpPr/>
      </dsp:nvSpPr>
      <dsp:spPr>
        <a:xfrm rot="16200000">
          <a:off x="1713761" y="1149847"/>
          <a:ext cx="247727" cy="326683"/>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1750920" y="1252343"/>
        <a:ext cx="173409" cy="196009"/>
      </dsp:txXfrm>
    </dsp:sp>
    <dsp:sp modelId="{1F6654F6-54A5-450D-A778-3AEE3D14A2E8}">
      <dsp:nvSpPr>
        <dsp:cNvPr id="0" name=""/>
        <dsp:cNvSpPr/>
      </dsp:nvSpPr>
      <dsp:spPr>
        <a:xfrm>
          <a:off x="1357208" y="111637"/>
          <a:ext cx="960834" cy="960834"/>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kern="1200" dirty="0" smtClean="0"/>
            <a:t>Постановления главы МО Митино </a:t>
          </a:r>
        </a:p>
        <a:p>
          <a:pPr lvl="0" algn="ctr" defTabSz="488950">
            <a:lnSpc>
              <a:spcPct val="90000"/>
            </a:lnSpc>
            <a:spcBef>
              <a:spcPct val="0"/>
            </a:spcBef>
            <a:spcAft>
              <a:spcPct val="35000"/>
            </a:spcAft>
          </a:pPr>
          <a:r>
            <a:rPr lang="ru-RU" sz="1100" kern="1200" dirty="0" smtClean="0"/>
            <a:t>9</a:t>
          </a:r>
          <a:endParaRPr lang="ru-RU" sz="1100" kern="1200" dirty="0"/>
        </a:p>
      </dsp:txBody>
      <dsp:txXfrm>
        <a:off x="1497919" y="252348"/>
        <a:ext cx="679412" cy="679412"/>
      </dsp:txXfrm>
    </dsp:sp>
    <dsp:sp modelId="{2B32EB07-36EE-4D3B-A281-E9816EDB4804}">
      <dsp:nvSpPr>
        <dsp:cNvPr id="0" name=""/>
        <dsp:cNvSpPr/>
      </dsp:nvSpPr>
      <dsp:spPr>
        <a:xfrm>
          <a:off x="2338909" y="1774995"/>
          <a:ext cx="247727" cy="326683"/>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2338909" y="1840332"/>
        <a:ext cx="173409" cy="196009"/>
      </dsp:txXfrm>
    </dsp:sp>
    <dsp:sp modelId="{6D1EA370-A5C0-4EDA-99D0-AB2320E0E609}">
      <dsp:nvSpPr>
        <dsp:cNvPr id="0" name=""/>
        <dsp:cNvSpPr/>
      </dsp:nvSpPr>
      <dsp:spPr>
        <a:xfrm>
          <a:off x="2703490" y="1457920"/>
          <a:ext cx="960834" cy="960834"/>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kern="1200" dirty="0" smtClean="0"/>
            <a:t>Распоряжения аппарата СД МО Митино</a:t>
          </a:r>
        </a:p>
        <a:p>
          <a:pPr lvl="0" algn="ctr" defTabSz="444500">
            <a:lnSpc>
              <a:spcPct val="90000"/>
            </a:lnSpc>
            <a:spcBef>
              <a:spcPct val="0"/>
            </a:spcBef>
            <a:spcAft>
              <a:spcPct val="35000"/>
            </a:spcAft>
          </a:pPr>
          <a:r>
            <a:rPr lang="ru-RU" sz="1000" kern="1200" dirty="0" smtClean="0"/>
            <a:t>35</a:t>
          </a:r>
          <a:endParaRPr lang="ru-RU" sz="1000" kern="1200" dirty="0"/>
        </a:p>
      </dsp:txBody>
      <dsp:txXfrm>
        <a:off x="2844201" y="1598631"/>
        <a:ext cx="679412" cy="679412"/>
      </dsp:txXfrm>
    </dsp:sp>
    <dsp:sp modelId="{C87E6627-FD33-4FC4-A35B-A60EA24D8BF0}">
      <dsp:nvSpPr>
        <dsp:cNvPr id="0" name=""/>
        <dsp:cNvSpPr/>
      </dsp:nvSpPr>
      <dsp:spPr>
        <a:xfrm rot="5383206">
          <a:off x="1732697" y="2370806"/>
          <a:ext cx="215676" cy="326683"/>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1764890" y="2403792"/>
        <a:ext cx="150973" cy="196009"/>
      </dsp:txXfrm>
    </dsp:sp>
    <dsp:sp modelId="{9A985AC4-6666-495F-93B7-814AF7A6FDAE}">
      <dsp:nvSpPr>
        <dsp:cNvPr id="0" name=""/>
        <dsp:cNvSpPr/>
      </dsp:nvSpPr>
      <dsp:spPr>
        <a:xfrm>
          <a:off x="1363489" y="2743712"/>
          <a:ext cx="960834" cy="960834"/>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ru-RU" sz="1050" kern="1200" dirty="0" smtClean="0"/>
            <a:t>Постановления аппарата СД МО Митино</a:t>
          </a:r>
        </a:p>
        <a:p>
          <a:pPr lvl="0" algn="ctr" defTabSz="466725">
            <a:lnSpc>
              <a:spcPct val="90000"/>
            </a:lnSpc>
            <a:spcBef>
              <a:spcPct val="0"/>
            </a:spcBef>
            <a:spcAft>
              <a:spcPct val="35000"/>
            </a:spcAft>
          </a:pPr>
          <a:r>
            <a:rPr lang="ru-RU" sz="1050" kern="1200" dirty="0" smtClean="0"/>
            <a:t>28</a:t>
          </a:r>
          <a:endParaRPr lang="ru-RU" sz="1050" kern="1200" dirty="0"/>
        </a:p>
      </dsp:txBody>
      <dsp:txXfrm>
        <a:off x="1504200" y="2884423"/>
        <a:ext cx="679412" cy="679412"/>
      </dsp:txXfrm>
    </dsp:sp>
    <dsp:sp modelId="{0BAAA9F2-9402-4C35-9EE2-5AD340942611}">
      <dsp:nvSpPr>
        <dsp:cNvPr id="0" name=""/>
        <dsp:cNvSpPr/>
      </dsp:nvSpPr>
      <dsp:spPr>
        <a:xfrm rot="10663137">
          <a:off x="1152701" y="1798239"/>
          <a:ext cx="202765" cy="326683"/>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1213506" y="1862365"/>
        <a:ext cx="141936" cy="196009"/>
      </dsp:txXfrm>
    </dsp:sp>
    <dsp:sp modelId="{111E5739-1781-45C0-9EF7-81EDFC0ED2D9}">
      <dsp:nvSpPr>
        <dsp:cNvPr id="0" name=""/>
        <dsp:cNvSpPr/>
      </dsp:nvSpPr>
      <dsp:spPr>
        <a:xfrm>
          <a:off x="61454" y="1479097"/>
          <a:ext cx="996135" cy="1020300"/>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kern="1200" dirty="0" smtClean="0"/>
            <a:t>Распоряжения главы МО </a:t>
          </a:r>
        </a:p>
        <a:p>
          <a:pPr lvl="0" algn="ctr" defTabSz="488950">
            <a:lnSpc>
              <a:spcPct val="90000"/>
            </a:lnSpc>
            <a:spcBef>
              <a:spcPct val="0"/>
            </a:spcBef>
            <a:spcAft>
              <a:spcPct val="35000"/>
            </a:spcAft>
          </a:pPr>
          <a:r>
            <a:rPr lang="ru-RU" sz="1100" kern="1200" dirty="0" smtClean="0"/>
            <a:t>Митино </a:t>
          </a:r>
        </a:p>
        <a:p>
          <a:pPr lvl="0" algn="ctr" defTabSz="488950">
            <a:lnSpc>
              <a:spcPct val="90000"/>
            </a:lnSpc>
            <a:spcBef>
              <a:spcPct val="0"/>
            </a:spcBef>
            <a:spcAft>
              <a:spcPct val="35000"/>
            </a:spcAft>
          </a:pPr>
          <a:r>
            <a:rPr lang="ru-RU" sz="1100" kern="1200" dirty="0" smtClean="0"/>
            <a:t>13</a:t>
          </a:r>
          <a:endParaRPr lang="ru-RU" sz="1100" kern="1200" dirty="0"/>
        </a:p>
      </dsp:txBody>
      <dsp:txXfrm>
        <a:off x="207335" y="1628516"/>
        <a:ext cx="704373" cy="72146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0.75758</cdr:x>
      <cdr:y>0.01695</cdr:y>
    </cdr:from>
    <cdr:to>
      <cdr:x>0.9899</cdr:x>
      <cdr:y>0.15254</cdr:y>
    </cdr:to>
    <cdr:sp macro="" textlink="">
      <cdr:nvSpPr>
        <cdr:cNvPr id="2" name="TextBox 1"/>
        <cdr:cNvSpPr txBox="1"/>
      </cdr:nvSpPr>
      <cdr:spPr>
        <a:xfrm xmlns:a="http://schemas.openxmlformats.org/drawingml/2006/main">
          <a:off x="5400600" y="72008"/>
          <a:ext cx="1656161"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smtClean="0"/>
            <a:t> </a:t>
          </a:r>
        </a:p>
        <a:p xmlns:a="http://schemas.openxmlformats.org/drawingml/2006/main">
          <a:endParaRPr lang="ru-RU" sz="1800" dirty="0">
            <a:solidFill>
              <a:schemeClr val="tx1"/>
            </a:solidFill>
          </a:endParaRPr>
        </a:p>
      </cdr:txBody>
    </cdr:sp>
  </cdr:relSizeAnchor>
  <cdr:relSizeAnchor xmlns:cdr="http://schemas.openxmlformats.org/drawingml/2006/chartDrawing">
    <cdr:from>
      <cdr:x>0.74747</cdr:x>
      <cdr:y>0.71186</cdr:y>
    </cdr:from>
    <cdr:to>
      <cdr:x>0.9697</cdr:x>
      <cdr:y>0.81356</cdr:y>
    </cdr:to>
    <cdr:sp macro="" textlink="">
      <cdr:nvSpPr>
        <cdr:cNvPr id="3" name="TextBox 2"/>
        <cdr:cNvSpPr txBox="1"/>
      </cdr:nvSpPr>
      <cdr:spPr>
        <a:xfrm xmlns:a="http://schemas.openxmlformats.org/drawingml/2006/main">
          <a:off x="5328592" y="3024336"/>
          <a:ext cx="158421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solidFill>
              <a:schemeClr val="tx1"/>
            </a:solidFill>
          </a:endParaRPr>
        </a:p>
      </cdr:txBody>
    </cdr:sp>
  </cdr:relSizeAnchor>
  <cdr:relSizeAnchor xmlns:cdr="http://schemas.openxmlformats.org/drawingml/2006/chartDrawing">
    <cdr:from>
      <cdr:x>0.65657</cdr:x>
      <cdr:y>0.59322</cdr:y>
    </cdr:from>
    <cdr:to>
      <cdr:x>0.85859</cdr:x>
      <cdr:y>0.71186</cdr:y>
    </cdr:to>
    <cdr:sp macro="" textlink="">
      <cdr:nvSpPr>
        <cdr:cNvPr id="4" name="TextBox 3"/>
        <cdr:cNvSpPr txBox="1"/>
      </cdr:nvSpPr>
      <cdr:spPr>
        <a:xfrm xmlns:a="http://schemas.openxmlformats.org/drawingml/2006/main">
          <a:off x="4680520" y="2520280"/>
          <a:ext cx="1440160"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0.68687</cdr:x>
      <cdr:y>0.61017</cdr:y>
    </cdr:from>
    <cdr:to>
      <cdr:x>0.9596</cdr:x>
      <cdr:y>0.76271</cdr:y>
    </cdr:to>
    <cdr:sp macro="" textlink="">
      <cdr:nvSpPr>
        <cdr:cNvPr id="5" name="TextBox 4"/>
        <cdr:cNvSpPr txBox="1"/>
      </cdr:nvSpPr>
      <cdr:spPr>
        <a:xfrm xmlns:a="http://schemas.openxmlformats.org/drawingml/2006/main">
          <a:off x="4896544" y="2592288"/>
          <a:ext cx="1944216" cy="6480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0.66667</cdr:x>
      <cdr:y>0.62712</cdr:y>
    </cdr:from>
    <cdr:to>
      <cdr:x>0.95655</cdr:x>
      <cdr:y>0.8932</cdr:y>
    </cdr:to>
    <cdr:sp macro="" textlink="">
      <cdr:nvSpPr>
        <cdr:cNvPr id="6" name="TextBox 5"/>
        <cdr:cNvSpPr txBox="1"/>
      </cdr:nvSpPr>
      <cdr:spPr>
        <a:xfrm xmlns:a="http://schemas.openxmlformats.org/drawingml/2006/main">
          <a:off x="4752528" y="2664296"/>
          <a:ext cx="2066528"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0.66667</cdr:x>
      <cdr:y>0.59322</cdr:y>
    </cdr:from>
    <cdr:to>
      <cdr:x>0.92929</cdr:x>
      <cdr:y>0.76271</cdr:y>
    </cdr:to>
    <cdr:sp macro="" textlink="">
      <cdr:nvSpPr>
        <cdr:cNvPr id="7" name="TextBox 6"/>
        <cdr:cNvSpPr txBox="1"/>
      </cdr:nvSpPr>
      <cdr:spPr>
        <a:xfrm xmlns:a="http://schemas.openxmlformats.org/drawingml/2006/main">
          <a:off x="4752528" y="2520280"/>
          <a:ext cx="1872208" cy="7200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0.78082</cdr:x>
      <cdr:y>0.86441</cdr:y>
    </cdr:from>
    <cdr:to>
      <cdr:x>1</cdr:x>
      <cdr:y>0.99489</cdr:y>
    </cdr:to>
    <cdr:sp macro="" textlink="">
      <cdr:nvSpPr>
        <cdr:cNvPr id="8" name="TextBox 7"/>
        <cdr:cNvSpPr txBox="1"/>
      </cdr:nvSpPr>
      <cdr:spPr>
        <a:xfrm xmlns:a="http://schemas.openxmlformats.org/drawingml/2006/main">
          <a:off x="5566303" y="3672408"/>
          <a:ext cx="1562489" cy="554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0.82828</cdr:x>
      <cdr:y>0.67797</cdr:y>
    </cdr:from>
    <cdr:to>
      <cdr:x>0.95655</cdr:x>
      <cdr:y>0.8932</cdr:y>
    </cdr:to>
    <cdr:sp macro="" textlink="">
      <cdr:nvSpPr>
        <cdr:cNvPr id="9" name="TextBox 8"/>
        <cdr:cNvSpPr txBox="1"/>
      </cdr:nvSpPr>
      <cdr:spPr>
        <a:xfrm xmlns:a="http://schemas.openxmlformats.org/drawingml/2006/main">
          <a:off x="5904656" y="28803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0.67677</cdr:x>
      <cdr:y>0.62712</cdr:y>
    </cdr:from>
    <cdr:to>
      <cdr:x>0.95655</cdr:x>
      <cdr:y>0.71186</cdr:y>
    </cdr:to>
    <cdr:sp macro="" textlink="">
      <cdr:nvSpPr>
        <cdr:cNvPr id="10" name="TextBox 9"/>
        <cdr:cNvSpPr txBox="1"/>
      </cdr:nvSpPr>
      <cdr:spPr>
        <a:xfrm xmlns:a="http://schemas.openxmlformats.org/drawingml/2006/main">
          <a:off x="4824536" y="2664296"/>
          <a:ext cx="199452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0.80808</cdr:x>
      <cdr:y>0.64407</cdr:y>
    </cdr:from>
    <cdr:to>
      <cdr:x>0.93635</cdr:x>
      <cdr:y>0.8932</cdr:y>
    </cdr:to>
    <cdr:sp macro="" textlink="">
      <cdr:nvSpPr>
        <cdr:cNvPr id="11" name="TextBox 10"/>
        <cdr:cNvSpPr txBox="1"/>
      </cdr:nvSpPr>
      <cdr:spPr>
        <a:xfrm xmlns:a="http://schemas.openxmlformats.org/drawingml/2006/main">
          <a:off x="5760640" y="2736304"/>
          <a:ext cx="914400" cy="1058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0.83838</cdr:x>
      <cdr:y>0.67797</cdr:y>
    </cdr:from>
    <cdr:to>
      <cdr:x>0.96665</cdr:x>
      <cdr:y>0.8932</cdr:y>
    </cdr:to>
    <cdr:sp macro="" textlink="">
      <cdr:nvSpPr>
        <cdr:cNvPr id="12" name="TextBox 11"/>
        <cdr:cNvSpPr txBox="1"/>
      </cdr:nvSpPr>
      <cdr:spPr>
        <a:xfrm xmlns:a="http://schemas.openxmlformats.org/drawingml/2006/main">
          <a:off x="5976664" y="28803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0.75758</cdr:x>
      <cdr:y>0.05085</cdr:y>
    </cdr:from>
    <cdr:to>
      <cdr:x>0.9798</cdr:x>
      <cdr:y>0.15254</cdr:y>
    </cdr:to>
    <cdr:sp macro="" textlink="">
      <cdr:nvSpPr>
        <cdr:cNvPr id="13" name="TextBox 12"/>
        <cdr:cNvSpPr txBox="1"/>
      </cdr:nvSpPr>
      <cdr:spPr>
        <a:xfrm xmlns:a="http://schemas.openxmlformats.org/drawingml/2006/main">
          <a:off x="5400600" y="216024"/>
          <a:ext cx="1584176"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0.75758</cdr:x>
      <cdr:y>0.84746</cdr:y>
    </cdr:from>
    <cdr:to>
      <cdr:x>0.9899</cdr:x>
      <cdr:y>0.94915</cdr:y>
    </cdr:to>
    <cdr:sp macro="" textlink="">
      <cdr:nvSpPr>
        <cdr:cNvPr id="14" name="TextBox 13"/>
        <cdr:cNvSpPr txBox="1"/>
      </cdr:nvSpPr>
      <cdr:spPr>
        <a:xfrm xmlns:a="http://schemas.openxmlformats.org/drawingml/2006/main">
          <a:off x="5400600" y="3600400"/>
          <a:ext cx="1656184"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800" dirty="0">
            <a:solidFill>
              <a:schemeClr val="tx1"/>
            </a:solidFill>
          </a:endParaRPr>
        </a:p>
      </cdr:txBody>
    </cdr:sp>
  </cdr:relSizeAnchor>
  <cdr:relSizeAnchor xmlns:cdr="http://schemas.openxmlformats.org/drawingml/2006/chartDrawing">
    <cdr:from>
      <cdr:x>0.76768</cdr:x>
      <cdr:y>0.81356</cdr:y>
    </cdr:from>
    <cdr:to>
      <cdr:x>0.90605</cdr:x>
      <cdr:y>0.89831</cdr:y>
    </cdr:to>
    <cdr:sp macro="" textlink="">
      <cdr:nvSpPr>
        <cdr:cNvPr id="15" name="TextBox 14"/>
        <cdr:cNvSpPr txBox="1"/>
      </cdr:nvSpPr>
      <cdr:spPr>
        <a:xfrm xmlns:a="http://schemas.openxmlformats.org/drawingml/2006/main">
          <a:off x="5472608" y="3456384"/>
          <a:ext cx="986408"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75569F4-B5B8-4FA8-AC96-9D5A41938B71}" type="datetimeFigureOut">
              <a:rPr lang="ru-RU" smtClean="0"/>
              <a:t>04.03.2020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normAutofit/>
          </a:bodyPr>
          <a:lstStyle/>
          <a:p>
            <a:fld id="{968965B8-4BF1-4B72-B7E8-15D579400752}"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75569F4-B5B8-4FA8-AC96-9D5A41938B71}" type="datetimeFigureOut">
              <a:rPr lang="ru-RU" smtClean="0"/>
              <a:t>04.03.2020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8965B8-4BF1-4B72-B7E8-15D57940075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75569F4-B5B8-4FA8-AC96-9D5A41938B71}" type="datetimeFigureOut">
              <a:rPr lang="ru-RU" smtClean="0"/>
              <a:t>04.03.2020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8965B8-4BF1-4B72-B7E8-15D57940075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a:xfrm>
            <a:off x="685800" y="1600201"/>
            <a:ext cx="7772400" cy="3733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75569F4-B5B8-4FA8-AC96-9D5A41938B71}" type="datetimeFigureOut">
              <a:rPr lang="ru-RU" smtClean="0"/>
              <a:t>04.03.2020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8965B8-4BF1-4B72-B7E8-15D579400752}"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75569F4-B5B8-4FA8-AC96-9D5A41938B71}" type="datetimeFigureOut">
              <a:rPr lang="ru-RU" smtClean="0"/>
              <a:t>04.03.2020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8965B8-4BF1-4B72-B7E8-15D579400752}"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ru-RU" smtClean="0"/>
              <a:t>Образец заголовка</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75569F4-B5B8-4FA8-AC96-9D5A41938B71}" type="datetimeFigureOut">
              <a:rPr lang="ru-RU" smtClean="0"/>
              <a:t>04.03.2020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68965B8-4BF1-4B72-B7E8-15D579400752}" type="slidenum">
              <a:rPr lang="ru-RU" smtClean="0"/>
              <a:t>‹#›</a:t>
            </a:fld>
            <a:endParaRPr lang="ru-RU"/>
          </a:p>
        </p:txBody>
      </p:sp>
      <p:sp>
        <p:nvSpPr>
          <p:cNvPr id="13" name="Content Placeholder 12"/>
          <p:cNvSpPr>
            <a:spLocks noGrp="1"/>
          </p:cNvSpPr>
          <p:nvPr>
            <p:ph sz="quarter" idx="13"/>
          </p:nvPr>
        </p:nvSpPr>
        <p:spPr>
          <a:xfrm>
            <a:off x="685800" y="1536192"/>
            <a:ext cx="3657600"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175569F4-B5B8-4FA8-AC96-9D5A41938B71}" type="datetimeFigureOut">
              <a:rPr lang="ru-RU" smtClean="0"/>
              <a:t>04.03.2020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68965B8-4BF1-4B72-B7E8-15D579400752}" type="slidenum">
              <a:rPr lang="ru-RU" smtClean="0"/>
              <a:t>‹#›</a:t>
            </a:fld>
            <a:endParaRPr lang="ru-RU"/>
          </a:p>
        </p:txBody>
      </p:sp>
      <p:sp>
        <p:nvSpPr>
          <p:cNvPr id="15" name="Content Placeholder 14"/>
          <p:cNvSpPr>
            <a:spLocks noGrp="1"/>
          </p:cNvSpPr>
          <p:nvPr>
            <p:ph sz="quarter" idx="13"/>
          </p:nvPr>
        </p:nvSpPr>
        <p:spPr>
          <a:xfrm>
            <a:off x="685800" y="2209800"/>
            <a:ext cx="3657600" cy="3200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ru-RU" smtClean="0"/>
              <a:t>Образец заголовка</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175569F4-B5B8-4FA8-AC96-9D5A41938B71}" type="datetimeFigureOut">
              <a:rPr lang="ru-RU" smtClean="0"/>
              <a:t>04.03.2020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68965B8-4BF1-4B72-B7E8-15D579400752}"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75569F4-B5B8-4FA8-AC96-9D5A41938B71}" type="datetimeFigureOut">
              <a:rPr lang="ru-RU" smtClean="0"/>
              <a:t>04.03.2020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68965B8-4BF1-4B72-B7E8-15D57940075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ru-RU" smtClean="0"/>
              <a:t>Образец заголовка</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75569F4-B5B8-4FA8-AC96-9D5A41938B71}" type="datetimeFigureOut">
              <a:rPr lang="ru-RU" smtClean="0"/>
              <a:t>04.03.2020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68965B8-4BF1-4B72-B7E8-15D579400752}" type="slidenum">
              <a:rPr lang="ru-RU" smtClean="0"/>
              <a:t>‹#›</a:t>
            </a:fld>
            <a:endParaRPr lang="ru-RU"/>
          </a:p>
        </p:txBody>
      </p:sp>
      <p:sp>
        <p:nvSpPr>
          <p:cNvPr id="13" name="Content Placeholder 12"/>
          <p:cNvSpPr>
            <a:spLocks noGrp="1"/>
          </p:cNvSpPr>
          <p:nvPr>
            <p:ph sz="quarter" idx="13"/>
          </p:nvPr>
        </p:nvSpPr>
        <p:spPr>
          <a:xfrm>
            <a:off x="4572000" y="609600"/>
            <a:ext cx="3886200" cy="4191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75569F4-B5B8-4FA8-AC96-9D5A41938B71}" type="datetimeFigureOut">
              <a:rPr lang="ru-RU" smtClean="0"/>
              <a:t>04.03.2020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68965B8-4BF1-4B72-B7E8-15D579400752}" type="slidenum">
              <a:rPr lang="ru-RU" smtClean="0"/>
              <a:t>‹#›</a:t>
            </a:fld>
            <a:endParaRPr lang="ru-RU"/>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ru-RU" smtClean="0"/>
              <a:t>Образец заголовка</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175569F4-B5B8-4FA8-AC96-9D5A41938B71}" type="datetimeFigureOut">
              <a:rPr lang="ru-RU" smtClean="0"/>
              <a:t>04.03.2020</a:t>
            </a:fld>
            <a:endParaRPr lang="ru-RU"/>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ru-RU"/>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968965B8-4BF1-4B72-B7E8-15D579400752}"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22834" y="2564904"/>
            <a:ext cx="7165590" cy="1584176"/>
          </a:xfrm>
        </p:spPr>
        <p:txBody>
          <a:bodyPr>
            <a:normAutofit fontScale="90000"/>
          </a:bodyPr>
          <a:lstStyle/>
          <a:p>
            <a:pPr lvl="0" fontAlgn="base">
              <a:spcAft>
                <a:spcPct val="0"/>
              </a:spcAft>
            </a:pPr>
            <a:r>
              <a:rPr lang="ru-RU" altLang="ru-RU" b="1"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GreekS" pitchFamily="2" charset="0"/>
                <a:ea typeface="GreekS" pitchFamily="2" charset="0"/>
                <a:cs typeface="GreekS" pitchFamily="2" charset="0"/>
              </a:rPr>
              <a:t/>
            </a:r>
            <a:br>
              <a:rPr lang="ru-RU" altLang="ru-RU" b="1"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GreekS" pitchFamily="2" charset="0"/>
                <a:ea typeface="GreekS" pitchFamily="2" charset="0"/>
                <a:cs typeface="GreekS" pitchFamily="2" charset="0"/>
              </a:rPr>
            </a:br>
            <a:r>
              <a:rPr lang="ru-RU" altLang="ru-RU" b="1"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GreekS" pitchFamily="2" charset="0"/>
                <a:ea typeface="GreekS" pitchFamily="2" charset="0"/>
                <a:cs typeface="GreekS" pitchFamily="2" charset="0"/>
              </a:rPr>
              <a:t/>
            </a:r>
            <a:br>
              <a:rPr lang="ru-RU" altLang="ru-RU" b="1"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GreekS" pitchFamily="2" charset="0"/>
                <a:ea typeface="GreekS" pitchFamily="2" charset="0"/>
                <a:cs typeface="GreekS" pitchFamily="2" charset="0"/>
              </a:rPr>
            </a:br>
            <a:r>
              <a:rPr lang="ru-RU" dirty="0"/>
              <a:t/>
            </a:r>
            <a:br>
              <a:rPr lang="ru-RU" dirty="0"/>
            </a:br>
            <a:endParaRPr lang="ru-RU" dirty="0"/>
          </a:p>
        </p:txBody>
      </p:sp>
      <p:sp>
        <p:nvSpPr>
          <p:cNvPr id="3" name="Подзаголовок 2"/>
          <p:cNvSpPr>
            <a:spLocks noGrp="1"/>
          </p:cNvSpPr>
          <p:nvPr>
            <p:ph type="subTitle" idx="1"/>
          </p:nvPr>
        </p:nvSpPr>
        <p:spPr>
          <a:xfrm>
            <a:off x="2267744" y="2348881"/>
            <a:ext cx="5688632" cy="2520280"/>
          </a:xfrm>
        </p:spPr>
        <p:txBody>
          <a:bodyPr>
            <a:normAutofit fontScale="92500" lnSpcReduction="20000"/>
          </a:bodyPr>
          <a:lstStyle/>
          <a:p>
            <a:pPr lvl="0" algn="ctr" fontAlgn="base">
              <a:spcBef>
                <a:spcPct val="0"/>
              </a:spcBef>
              <a:spcAft>
                <a:spcPct val="0"/>
              </a:spcAft>
              <a:buClrTx/>
              <a:buSzTx/>
            </a:pPr>
            <a:r>
              <a:rPr lang="ru-RU" altLang="ru-RU" sz="6400" b="1"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GreekS" pitchFamily="2" charset="0"/>
                <a:ea typeface="GreekS" pitchFamily="2" charset="0"/>
                <a:cs typeface="GreekS" pitchFamily="2" charset="0"/>
              </a:rPr>
              <a:t>Отчет</a:t>
            </a:r>
            <a:r>
              <a:rPr lang="ru-RU" altLang="ru-RU" sz="4800" b="1"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GreekS" pitchFamily="2" charset="0"/>
                <a:ea typeface="GreekS" pitchFamily="2" charset="0"/>
                <a:cs typeface="GreekS" pitchFamily="2" charset="0"/>
              </a:rPr>
              <a:t> </a:t>
            </a:r>
            <a:endParaRPr lang="ru-RU" altLang="ru-RU" sz="4800" b="1"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GreekS" pitchFamily="2" charset="0"/>
              <a:ea typeface="GreekS" pitchFamily="2" charset="0"/>
              <a:cs typeface="GreekS" pitchFamily="2" charset="0"/>
            </a:endParaRPr>
          </a:p>
          <a:p>
            <a:pPr lvl="0" algn="ctr" fontAlgn="base">
              <a:spcBef>
                <a:spcPct val="0"/>
              </a:spcBef>
              <a:spcAft>
                <a:spcPct val="0"/>
              </a:spcAft>
              <a:buClrTx/>
              <a:buSzTx/>
            </a:pPr>
            <a:r>
              <a:rPr lang="ru-RU" altLang="ru-RU" sz="4800" b="1"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GreekS" pitchFamily="2" charset="0"/>
                <a:ea typeface="GreekS" pitchFamily="2" charset="0"/>
                <a:cs typeface="GreekS" pitchFamily="2" charset="0"/>
              </a:rPr>
              <a:t>главы </a:t>
            </a:r>
            <a:r>
              <a:rPr lang="ru-RU" altLang="ru-RU" sz="4800" b="1"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GreekS" pitchFamily="2" charset="0"/>
                <a:ea typeface="GreekS" pitchFamily="2" charset="0"/>
                <a:cs typeface="GreekS" pitchFamily="2" charset="0"/>
              </a:rPr>
              <a:t>муниципального округа Митино </a:t>
            </a:r>
          </a:p>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2952328" cy="269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876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ИНФОРМАЦИЯ</a:t>
            </a:r>
            <a:b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о дополнительных полномочиях Советов депутатов</a:t>
            </a:r>
            <a:b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в муниципальных округах в городе Москве</a:t>
            </a:r>
            <a:endParaRPr lang="ru-RU" dirty="0"/>
          </a:p>
        </p:txBody>
      </p:sp>
      <p:sp>
        <p:nvSpPr>
          <p:cNvPr id="3" name="Прямоугольник 2"/>
          <p:cNvSpPr/>
          <p:nvPr/>
        </p:nvSpPr>
        <p:spPr>
          <a:xfrm>
            <a:off x="179512" y="1225689"/>
            <a:ext cx="8712968" cy="5909310"/>
          </a:xfrm>
          <a:prstGeom prst="rect">
            <a:avLst/>
          </a:prstGeom>
        </p:spPr>
        <p:txBody>
          <a:bodyPr wrap="square">
            <a:spAutoFit/>
          </a:bodyPr>
          <a:lstStyle/>
          <a:p>
            <a:pPr algn="just"/>
            <a:endParaRPr lang="ru-RU" b="1" dirty="0" smtClean="0">
              <a:solidFill>
                <a:srgbClr val="FFC000"/>
              </a:solidFill>
            </a:endParaRPr>
          </a:p>
          <a:p>
            <a:pPr algn="just"/>
            <a:r>
              <a:rPr lang="ru-RU" b="1" dirty="0" smtClean="0">
                <a:solidFill>
                  <a:schemeClr val="accent5">
                    <a:lumMod val="60000"/>
                    <a:lumOff val="40000"/>
                  </a:schemeClr>
                </a:solidFill>
              </a:rPr>
              <a:t>На </a:t>
            </a:r>
            <a:r>
              <a:rPr lang="ru-RU" b="1" dirty="0">
                <a:solidFill>
                  <a:schemeClr val="accent5">
                    <a:lumMod val="60000"/>
                    <a:lumOff val="40000"/>
                  </a:schemeClr>
                </a:solidFill>
              </a:rPr>
              <a:t>депутатов Советов депутатов муниципальных округов города Москвы в соответствии с Законом города Москвы от 11 июля 2012 года № 39 «О наделении органов местного самоуправления муниципальных округов в городе Москве отдельными полномочиями города Москвы» (далее – Закон) возложена реализация следующих отдельных полномочий города Москвы. </a:t>
            </a:r>
          </a:p>
          <a:p>
            <a:pPr algn="just"/>
            <a:r>
              <a:rPr lang="ru-RU" b="1" dirty="0">
                <a:solidFill>
                  <a:schemeClr val="accent5">
                    <a:lumMod val="60000"/>
                    <a:lumOff val="40000"/>
                  </a:schemeClr>
                </a:solidFill>
              </a:rPr>
              <a:t>. Органы местного самоуправления муниципальных округов в городе Москве (далее - органы местного самоуправления) наделяются следующими отдельными полномочиями города Москвы в сфере организации деятельности управы района города Москвы (далее - управа района) и городских организаций:</a:t>
            </a:r>
          </a:p>
          <a:p>
            <a:pPr algn="just"/>
            <a:r>
              <a:rPr lang="ru-RU" b="1" dirty="0">
                <a:solidFill>
                  <a:schemeClr val="accent5">
                    <a:lumMod val="60000"/>
                    <a:lumOff val="40000"/>
                  </a:schemeClr>
                </a:solidFill>
              </a:rPr>
              <a:t>1) ежегодное заслушивание отчета главы управы района о результатах деятельности управы района;</a:t>
            </a:r>
          </a:p>
          <a:p>
            <a:pPr algn="just"/>
            <a:r>
              <a:rPr lang="ru-RU" b="1" dirty="0">
                <a:solidFill>
                  <a:schemeClr val="accent5">
                    <a:lumMod val="60000"/>
                    <a:lumOff val="40000"/>
                  </a:schemeClr>
                </a:solidFill>
              </a:rPr>
              <a:t>2) выражение недоверия главе управы района;</a:t>
            </a:r>
          </a:p>
          <a:p>
            <a:pPr algn="just"/>
            <a:r>
              <a:rPr lang="ru-RU" b="1" dirty="0">
                <a:solidFill>
                  <a:schemeClr val="accent5">
                    <a:lumMod val="60000"/>
                    <a:lumOff val="40000"/>
                  </a:schemeClr>
                </a:solidFill>
              </a:rPr>
              <a:t>3) ежегодное заслушивание информации руководителя государственного казенного учреждения города Москвы инженерной службы района или государственного бюджетного учреждения  города Москвы </a:t>
            </a:r>
            <a:r>
              <a:rPr lang="ru-RU" b="1" dirty="0" err="1">
                <a:solidFill>
                  <a:schemeClr val="accent5">
                    <a:lumMod val="60000"/>
                    <a:lumOff val="40000"/>
                  </a:schemeClr>
                </a:solidFill>
              </a:rPr>
              <a:t>Жилищник</a:t>
            </a:r>
            <a:r>
              <a:rPr lang="ru-RU" b="1" dirty="0">
                <a:solidFill>
                  <a:schemeClr val="accent5">
                    <a:lumMod val="60000"/>
                    <a:lumOff val="40000"/>
                  </a:schemeClr>
                </a:solidFill>
              </a:rPr>
              <a:t> района о работе учреждения;</a:t>
            </a:r>
          </a:p>
          <a:p>
            <a:pPr algn="just"/>
            <a:r>
              <a:rPr lang="ru-RU" b="1" dirty="0">
                <a:solidFill>
                  <a:schemeClr val="accent5">
                    <a:lumMod val="60000"/>
                    <a:lumOff val="40000"/>
                  </a:schemeClr>
                </a:solidFill>
              </a:rPr>
              <a:t>4) ежегодное заслушивание информации руководителя многофункционального центра предоставления государственных услуг о работе по обслуживанию населения соответствующего муниципального округа;</a:t>
            </a:r>
          </a:p>
          <a:p>
            <a:pPr algn="just"/>
            <a:endParaRPr lang="ru-RU" b="1" dirty="0">
              <a:solidFill>
                <a:srgbClr val="FFC000"/>
              </a:solidFill>
            </a:endParaRPr>
          </a:p>
          <a:p>
            <a:pPr algn="just"/>
            <a:endParaRPr lang="ru-RU" dirty="0"/>
          </a:p>
        </p:txBody>
      </p:sp>
    </p:spTree>
    <p:extLst>
      <p:ext uri="{BB962C8B-B14F-4D97-AF65-F5344CB8AC3E}">
        <p14:creationId xmlns:p14="http://schemas.microsoft.com/office/powerpoint/2010/main" val="1576856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2838" y="260648"/>
            <a:ext cx="8568952" cy="5632311"/>
          </a:xfrm>
          <a:prstGeom prst="rect">
            <a:avLst/>
          </a:prstGeom>
        </p:spPr>
        <p:txBody>
          <a:bodyPr wrap="square">
            <a:spAutoFit/>
          </a:bodyPr>
          <a:lstStyle/>
          <a:p>
            <a:pPr lvl="0" algn="just"/>
            <a:r>
              <a:rPr lang="ru-RU" b="1" dirty="0">
                <a:solidFill>
                  <a:schemeClr val="accent5">
                    <a:lumMod val="60000"/>
                    <a:lumOff val="40000"/>
                  </a:schemeClr>
                </a:solidFill>
              </a:rPr>
              <a:t>5) ежегодное заслушивание информации руководителя амбулаторно-поликлинического учреждения, обслуживающего население соответствующего муниципального округа, о работе учреждения;</a:t>
            </a:r>
          </a:p>
          <a:p>
            <a:pPr lvl="0" algn="just"/>
            <a:r>
              <a:rPr lang="ru-RU" b="1" dirty="0">
                <a:solidFill>
                  <a:schemeClr val="accent5">
                    <a:lumMod val="60000"/>
                    <a:lumOff val="40000"/>
                  </a:schemeClr>
                </a:solidFill>
              </a:rPr>
              <a:t>6) ежегодное заслушивание информации руководителя территориального центра социального обслуживания населения, обслуживающего население соответствующего муниципального округа, о работе учреждения;</a:t>
            </a:r>
          </a:p>
          <a:p>
            <a:pPr lvl="0" algn="just"/>
            <a:r>
              <a:rPr lang="ru-RU" b="1" dirty="0">
                <a:solidFill>
                  <a:schemeClr val="accent5">
                    <a:lumMod val="60000"/>
                    <a:lumOff val="40000"/>
                  </a:schemeClr>
                </a:solidFill>
              </a:rPr>
              <a:t>7) ежегодное заслушивание информации руководителя подразделения государственного учреждения города Москвы, осуществляющего охрану, содержание и использование особо охраняемой природной территории, расположенной на территории соответствующего муниципального округа;</a:t>
            </a:r>
          </a:p>
          <a:p>
            <a:pPr lvl="0" algn="just"/>
            <a:r>
              <a:rPr lang="ru-RU" b="1" dirty="0">
                <a:solidFill>
                  <a:schemeClr val="accent5">
                    <a:lumMod val="60000"/>
                    <a:lumOff val="40000"/>
                  </a:schemeClr>
                </a:solidFill>
              </a:rPr>
              <a:t>8) заслушивание информации руководителя государственной общеобразовательной организации города Москвы, обслуживающей население соответствующего муниципального округа, об осуществлении образовательной деятельности - в случае необходимости, но не более одного раза в год;</a:t>
            </a:r>
          </a:p>
          <a:p>
            <a:pPr lvl="0" algn="just"/>
            <a:r>
              <a:rPr lang="ru-RU" b="1" dirty="0">
                <a:solidFill>
                  <a:schemeClr val="accent5">
                    <a:lumMod val="60000"/>
                    <a:lumOff val="40000"/>
                  </a:schemeClr>
                </a:solidFill>
              </a:rPr>
              <a:t>9) ежегодное заслушивание информации руководителя государственного учреждения города Москвы, подведомственного префектуре соответствующего административного округа города Москвы и осуществляющего организацию досуговой, социально-воспитательной, физкультурно-оздоровительной и спортивной работы с населением по месту жительства, обслуживающего население соответствующего муниципального округа, о работе учреждения.</a:t>
            </a:r>
          </a:p>
        </p:txBody>
      </p:sp>
    </p:spTree>
    <p:extLst>
      <p:ext uri="{BB962C8B-B14F-4D97-AF65-F5344CB8AC3E}">
        <p14:creationId xmlns:p14="http://schemas.microsoft.com/office/powerpoint/2010/main" val="315226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7409" y="116632"/>
            <a:ext cx="8568952" cy="5632311"/>
          </a:xfrm>
          <a:prstGeom prst="rect">
            <a:avLst/>
          </a:prstGeom>
        </p:spPr>
        <p:txBody>
          <a:bodyPr wrap="square">
            <a:spAutoFit/>
          </a:bodyPr>
          <a:lstStyle/>
          <a:p>
            <a:r>
              <a:rPr lang="ru-RU" dirty="0">
                <a:solidFill>
                  <a:schemeClr val="accent5">
                    <a:lumMod val="60000"/>
                    <a:lumOff val="40000"/>
                  </a:schemeClr>
                </a:solidFill>
              </a:rPr>
              <a:t>2. Органы местного самоуправления наделяются следующими отдельными полномочиями города Москвы в сфере благоустройства:</a:t>
            </a:r>
          </a:p>
          <a:p>
            <a:r>
              <a:rPr lang="ru-RU" dirty="0">
                <a:solidFill>
                  <a:schemeClr val="accent5">
                    <a:lumMod val="60000"/>
                    <a:lumOff val="40000"/>
                  </a:schemeClr>
                </a:solidFill>
              </a:rPr>
              <a:t>1) согласование внесенного главой управы района ежегодного адресного перечня дворовых территорий для проведения работ по благоустройству дворовых территорий;</a:t>
            </a:r>
          </a:p>
          <a:p>
            <a:r>
              <a:rPr lang="ru-RU" dirty="0">
                <a:solidFill>
                  <a:schemeClr val="accent5">
                    <a:lumMod val="60000"/>
                    <a:lumOff val="40000"/>
                  </a:schemeClr>
                </a:solidFill>
              </a:rPr>
              <a:t>2) участие в работе комиссий, осуществляющих открытие работ и приемку выполненных работ по благоустройству дворовых территорий, а также участие в контроле за ходом выполнения указанных работ;</a:t>
            </a:r>
          </a:p>
          <a:p>
            <a:r>
              <a:rPr lang="ru-RU" dirty="0">
                <a:solidFill>
                  <a:schemeClr val="accent5">
                    <a:lumMod val="60000"/>
                    <a:lumOff val="40000"/>
                  </a:schemeClr>
                </a:solidFill>
              </a:rPr>
              <a:t>3) согласование плана благоустройства парков и скверов, находящихся в ведении отраслевого органа исполнительной власти города Москвы, осуществляющего функции по разработке и реализации государственной политики в сферах жилищно-коммунального хозяйства и благоустройства, или в ведении префектуры административного округа города Москвы;</a:t>
            </a:r>
          </a:p>
          <a:p>
            <a:r>
              <a:rPr lang="ru-RU" dirty="0">
                <a:solidFill>
                  <a:schemeClr val="accent5">
                    <a:lumMod val="60000"/>
                    <a:lumOff val="40000"/>
                  </a:schemeClr>
                </a:solidFill>
              </a:rPr>
              <a:t>4) согласование внесенного главой управы района адресного перечня объектов компенсационного озеленения на территории жилой застройки;</a:t>
            </a:r>
          </a:p>
          <a:p>
            <a:r>
              <a:rPr lang="ru-RU" dirty="0">
                <a:solidFill>
                  <a:schemeClr val="accent5">
                    <a:lumMod val="60000"/>
                    <a:lumOff val="40000"/>
                  </a:schemeClr>
                </a:solidFill>
              </a:rPr>
              <a:t>5) согласование установки ограждающих устройств на придомовых территориях многоквартирных домов.</a:t>
            </a:r>
          </a:p>
          <a:p>
            <a:r>
              <a:rPr lang="ru-RU" dirty="0">
                <a:solidFill>
                  <a:schemeClr val="accent5">
                    <a:lumMod val="60000"/>
                    <a:lumOff val="40000"/>
                  </a:schemeClr>
                </a:solidFill>
              </a:rPr>
              <a:t>3. Органы местного самоуправления наделяются следующими отдельными полномочиями города Москвы в сфере капитального ремонта и содержания жилищного фонда</a:t>
            </a:r>
          </a:p>
        </p:txBody>
      </p:sp>
    </p:spTree>
    <p:extLst>
      <p:ext uri="{BB962C8B-B14F-4D97-AF65-F5344CB8AC3E}">
        <p14:creationId xmlns:p14="http://schemas.microsoft.com/office/powerpoint/2010/main" val="364992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3"/>
            <a:ext cx="8856984" cy="5909310"/>
          </a:xfrm>
          <a:prstGeom prst="rect">
            <a:avLst/>
          </a:prstGeom>
        </p:spPr>
        <p:txBody>
          <a:bodyPr wrap="square">
            <a:spAutoFit/>
          </a:bodyPr>
          <a:lstStyle/>
          <a:p>
            <a:pPr algn="just"/>
            <a:endParaRPr lang="ru-RU" dirty="0" smtClean="0"/>
          </a:p>
          <a:p>
            <a:pPr algn="just"/>
            <a:r>
              <a:rPr lang="ru-RU" dirty="0" smtClean="0">
                <a:solidFill>
                  <a:schemeClr val="accent5">
                    <a:lumMod val="60000"/>
                    <a:lumOff val="40000"/>
                  </a:schemeClr>
                </a:solidFill>
              </a:rPr>
              <a:t>1)согласование </a:t>
            </a:r>
            <a:r>
              <a:rPr lang="ru-RU" dirty="0">
                <a:solidFill>
                  <a:schemeClr val="accent5">
                    <a:lumMod val="60000"/>
                    <a:lumOff val="40000"/>
                  </a:schemeClr>
                </a:solidFill>
              </a:rPr>
              <a:t>внесенного главой управы района ежегодного адресного перечня многоквартирных домов, подлежащих капитальному ремонту полностью за счет средств бюджета города Москвы;</a:t>
            </a:r>
          </a:p>
          <a:p>
            <a:pPr algn="just"/>
            <a:r>
              <a:rPr lang="ru-RU" dirty="0">
                <a:solidFill>
                  <a:schemeClr val="accent5">
                    <a:lumMod val="60000"/>
                    <a:lumOff val="40000"/>
                  </a:schemeClr>
                </a:solidFill>
              </a:rPr>
              <a:t>2) участие в работе комиссий, осуществляющих открытие работ и приемку выполненных работ по капитальному ремонту многоквартирных домов, финансирование которого осуществляется полностью за счет средств бюджета города Москвы, участие в контроле за ходом выполнения указанных работ;</a:t>
            </a:r>
          </a:p>
          <a:p>
            <a:pPr algn="just"/>
            <a:r>
              <a:rPr lang="ru-RU" dirty="0">
                <a:solidFill>
                  <a:schemeClr val="accent5">
                    <a:lumMod val="60000"/>
                    <a:lumOff val="40000"/>
                  </a:schemeClr>
                </a:solidFill>
              </a:rPr>
              <a:t>3) заслушивание руководителей управляющих организаций о работе по содержанию многоквартирных домов с учетом обращений жителей;</a:t>
            </a:r>
          </a:p>
          <a:p>
            <a:pPr algn="just"/>
            <a:r>
              <a:rPr lang="ru-RU" dirty="0">
                <a:solidFill>
                  <a:schemeClr val="accent5">
                    <a:lumMod val="60000"/>
                    <a:lumOff val="40000"/>
                  </a:schemeClr>
                </a:solidFill>
              </a:rPr>
              <a:t>4) организация проведения проверки деятельности управляющих организаций, созыв в случае необходимости по результатам проверки общего собрания собственников помещений в многоквартирном доме для решения вопроса о расторжении договора с управляющей организацией, выборе новой управляющей организации или изменении способа управления многоквартирным домом.</a:t>
            </a:r>
          </a:p>
          <a:p>
            <a:pPr algn="just"/>
            <a:r>
              <a:rPr lang="ru-RU" dirty="0">
                <a:solidFill>
                  <a:schemeClr val="accent5">
                    <a:lumMod val="60000"/>
                    <a:lumOff val="40000"/>
                  </a:schemeClr>
                </a:solidFill>
              </a:rPr>
              <a:t>4. Органы местного самоуправления наделяются следующими отдельными полномочиями города Москвы в сфере размещения объектов капитального строительства:</a:t>
            </a:r>
          </a:p>
          <a:p>
            <a:pPr algn="just"/>
            <a:r>
              <a:rPr lang="ru-RU" dirty="0">
                <a:solidFill>
                  <a:schemeClr val="accent5">
                    <a:lumMod val="60000"/>
                    <a:lumOff val="40000"/>
                  </a:schemeClr>
                </a:solidFill>
              </a:rPr>
              <a:t>1) согласование проекта правового акта уполномоченного органа исполнительной власти города Москвы, содержащего решение о подготовке проекта планировки территории, предусматривающего размещение объекта религиозного назначения</a:t>
            </a:r>
            <a:r>
              <a:rPr lang="ru-RU" dirty="0" smtClean="0">
                <a:solidFill>
                  <a:schemeClr val="accent5">
                    <a:lumMod val="60000"/>
                    <a:lumOff val="40000"/>
                  </a:schemeClr>
                </a:solidFill>
              </a:rPr>
              <a:t>;</a:t>
            </a:r>
            <a:endParaRPr lang="ru-RU" dirty="0">
              <a:solidFill>
                <a:schemeClr val="accent5">
                  <a:lumMod val="60000"/>
                  <a:lumOff val="40000"/>
                </a:schemeClr>
              </a:solidFill>
            </a:endParaRPr>
          </a:p>
        </p:txBody>
      </p:sp>
    </p:spTree>
    <p:extLst>
      <p:ext uri="{BB962C8B-B14F-4D97-AF65-F5344CB8AC3E}">
        <p14:creationId xmlns:p14="http://schemas.microsoft.com/office/powerpoint/2010/main" val="160158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2680"/>
            <a:ext cx="8856984" cy="6740307"/>
          </a:xfrm>
          <a:prstGeom prst="rect">
            <a:avLst/>
          </a:prstGeom>
        </p:spPr>
        <p:txBody>
          <a:bodyPr wrap="square">
            <a:spAutoFit/>
          </a:bodyPr>
          <a:lstStyle/>
          <a:p>
            <a:r>
              <a:rPr lang="ru-RU" dirty="0">
                <a:solidFill>
                  <a:schemeClr val="accent5">
                    <a:lumMod val="60000"/>
                    <a:lumOff val="40000"/>
                  </a:schemeClr>
                </a:solidFill>
              </a:rPr>
              <a:t>2) согласование подготовленного на основании схемы расположения земельного участка на кадастровом плане территории проекта правового акта уполномоченного органа исполнительной власти города Москвы о предварительном согласовании предоставления земельного участка в целях размещения объектов гаражного назначения и объектов религиозного назначения, если предусмотренное пунктом 1 настоящей части согласование не проводилось</a:t>
            </a:r>
            <a:r>
              <a:rPr lang="ru-RU" dirty="0" smtClean="0">
                <a:solidFill>
                  <a:schemeClr val="accent5">
                    <a:lumMod val="60000"/>
                    <a:lumOff val="40000"/>
                  </a:schemeClr>
                </a:solidFill>
              </a:rPr>
              <a:t>;</a:t>
            </a:r>
          </a:p>
          <a:p>
            <a:r>
              <a:rPr lang="ru-RU" dirty="0">
                <a:solidFill>
                  <a:schemeClr val="accent5">
                    <a:lumMod val="60000"/>
                    <a:lumOff val="40000"/>
                  </a:schemeClr>
                </a:solidFill>
              </a:rPr>
              <a:t>5. Органы местного самоуправления наделяются следующими отдельными полномочиями города Москвы в сфере размещения некапитальных объектов:</a:t>
            </a:r>
          </a:p>
          <a:p>
            <a:r>
              <a:rPr lang="ru-RU" dirty="0">
                <a:solidFill>
                  <a:schemeClr val="accent5">
                    <a:lumMod val="60000"/>
                    <a:lumOff val="40000"/>
                  </a:schemeClr>
                </a:solidFill>
              </a:rPr>
              <a:t>1) согласование проекта схемы и проекта изменения схемы размещения нестационарных торговых объектов;</a:t>
            </a:r>
          </a:p>
          <a:p>
            <a:r>
              <a:rPr lang="ru-RU" dirty="0">
                <a:solidFill>
                  <a:schemeClr val="accent5">
                    <a:lumMod val="60000"/>
                    <a:lumOff val="40000"/>
                  </a:schemeClr>
                </a:solidFill>
              </a:rPr>
              <a:t>2) согласование проекта схемы и проекта изменения схемы размещения сезонных кафе;</a:t>
            </a:r>
          </a:p>
          <a:p>
            <a:r>
              <a:rPr lang="ru-RU" dirty="0">
                <a:solidFill>
                  <a:schemeClr val="accent5">
                    <a:lumMod val="60000"/>
                    <a:lumOff val="40000"/>
                  </a:schemeClr>
                </a:solidFill>
              </a:rPr>
              <a:t>3) согласование проекта схемы и проекта изменения схемы размещения иных объектов в случаях, предусмотренных Правительством Москвы.</a:t>
            </a:r>
          </a:p>
          <a:p>
            <a:r>
              <a:rPr lang="ru-RU" dirty="0">
                <a:solidFill>
                  <a:schemeClr val="accent5">
                    <a:lumMod val="60000"/>
                    <a:lumOff val="40000"/>
                  </a:schemeClr>
                </a:solidFill>
              </a:rPr>
              <a:t>6. Органы местного самоуправления наделяются полномочиями города Москвы по формированию и утверждению плана дополнительных мероприятий по социально-экономическому развитию районов.</a:t>
            </a:r>
          </a:p>
          <a:p>
            <a:r>
              <a:rPr lang="ru-RU" dirty="0">
                <a:solidFill>
                  <a:schemeClr val="accent5">
                    <a:lumMod val="60000"/>
                    <a:lumOff val="40000"/>
                  </a:schemeClr>
                </a:solidFill>
              </a:rPr>
              <a:t>7. Органы местного самоуправления наделяются следующими отдельными полномочиями города Москвы в сфере работы с населением по месту жительства:</a:t>
            </a:r>
          </a:p>
          <a:p>
            <a:r>
              <a:rPr lang="ru-RU" dirty="0">
                <a:solidFill>
                  <a:schemeClr val="accent5">
                    <a:lumMod val="60000"/>
                    <a:lumOff val="40000"/>
                  </a:schemeClr>
                </a:solidFill>
              </a:rPr>
              <a:t>1) согласование перечня нежилых помещений, находящихся в собственности города Москвы, предназначенных для организации досуговой, социально-воспитательной, физкультурно-оздоровительной и спортивной работы с населением по месту жительства с участием социально ориентированных некоммерческих организаций;</a:t>
            </a:r>
          </a:p>
          <a:p>
            <a:endParaRPr lang="ru-RU" dirty="0">
              <a:solidFill>
                <a:schemeClr val="accent5">
                  <a:lumMod val="60000"/>
                  <a:lumOff val="40000"/>
                </a:schemeClr>
              </a:solidFill>
            </a:endParaRPr>
          </a:p>
        </p:txBody>
      </p:sp>
    </p:spTree>
    <p:extLst>
      <p:ext uri="{BB962C8B-B14F-4D97-AF65-F5344CB8AC3E}">
        <p14:creationId xmlns:p14="http://schemas.microsoft.com/office/powerpoint/2010/main" val="273435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9583"/>
            <a:ext cx="8928992" cy="5078313"/>
          </a:xfrm>
          <a:prstGeom prst="rect">
            <a:avLst/>
          </a:prstGeom>
        </p:spPr>
        <p:txBody>
          <a:bodyPr wrap="square">
            <a:spAutoFit/>
          </a:bodyPr>
          <a:lstStyle/>
          <a:p>
            <a:pPr algn="just"/>
            <a:r>
              <a:rPr lang="ru-RU" dirty="0">
                <a:solidFill>
                  <a:schemeClr val="accent5">
                    <a:lumMod val="60000"/>
                    <a:lumOff val="40000"/>
                  </a:schemeClr>
                </a:solidFill>
              </a:rPr>
              <a:t>2) рассмотрение материалов конкурсной комиссии и принятие решения о победителе конкурса на право заключения договора на безвозмездной основе на реализацию социальных программ (проектов) по организации досуговой, социально-воспитательной, физкультурно-оздоровительной и спортивной работы с населением по месту жительства в нежилых помещениях, находящихся в собственности города Москвы;</a:t>
            </a:r>
          </a:p>
          <a:p>
            <a:pPr algn="just"/>
            <a:r>
              <a:rPr lang="ru-RU" dirty="0">
                <a:solidFill>
                  <a:schemeClr val="accent5">
                    <a:lumMod val="60000"/>
                    <a:lumOff val="40000"/>
                  </a:schemeClr>
                </a:solidFill>
              </a:rPr>
              <a:t>3) согласование внесенного главой управы района ежеквартального сводного районного календарного плана по досуговой, социально-воспитательной, физкультурно-оздоровительной и спортивной работе с населением по месту жительства</a:t>
            </a:r>
            <a:r>
              <a:rPr lang="ru-RU" dirty="0" smtClean="0">
                <a:solidFill>
                  <a:schemeClr val="accent5">
                    <a:lumMod val="60000"/>
                    <a:lumOff val="40000"/>
                  </a:schemeClr>
                </a:solidFill>
              </a:rPr>
              <a:t>.</a:t>
            </a:r>
          </a:p>
          <a:p>
            <a:pPr algn="just"/>
            <a:r>
              <a:rPr lang="ru-RU" dirty="0">
                <a:solidFill>
                  <a:schemeClr val="accent5">
                    <a:lumMod val="60000"/>
                    <a:lumOff val="40000"/>
                  </a:schemeClr>
                </a:solidFill>
              </a:rPr>
              <a:t>8. Органы местного самоуправления наделяются полномочием города Москвы по рассмотрению представленных в установленном порядке в уполномоченный орган исполнительной власти города Москвы документов для перевода жилого помещения в нежилое и согласованию проекта решения уполномоченного органа исполнительной власти города Москвы о переводе жилого помещения в нежилое в многоквартирном жилом доме.</a:t>
            </a:r>
          </a:p>
          <a:p>
            <a:pPr algn="just"/>
            <a:r>
              <a:rPr lang="ru-RU" dirty="0">
                <a:solidFill>
                  <a:schemeClr val="accent5">
                    <a:lumMod val="60000"/>
                    <a:lumOff val="40000"/>
                  </a:schemeClr>
                </a:solidFill>
              </a:rPr>
              <a:t>9. Органы местного самоуправления наделяются полномочиями города Москвы по согласованию мест размещения ярмарок выходного дня и проведению мониторинга их работы в соответствии с нормативными правовыми актами города Москвы.</a:t>
            </a:r>
          </a:p>
          <a:p>
            <a:pPr algn="just"/>
            <a:endParaRPr lang="ru-RU" dirty="0">
              <a:solidFill>
                <a:schemeClr val="accent5">
                  <a:lumMod val="60000"/>
                  <a:lumOff val="40000"/>
                </a:schemeClr>
              </a:solidFill>
            </a:endParaRPr>
          </a:p>
        </p:txBody>
      </p:sp>
    </p:spTree>
    <p:extLst>
      <p:ext uri="{BB962C8B-B14F-4D97-AF65-F5344CB8AC3E}">
        <p14:creationId xmlns:p14="http://schemas.microsoft.com/office/powerpoint/2010/main" val="215005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24936" cy="6186309"/>
          </a:xfrm>
          <a:prstGeom prst="rect">
            <a:avLst/>
          </a:prstGeom>
        </p:spPr>
        <p:txBody>
          <a:bodyPr wrap="square">
            <a:spAutoFit/>
          </a:bodyPr>
          <a:lstStyle/>
          <a:p>
            <a:r>
              <a:rPr lang="ru-RU" dirty="0">
                <a:solidFill>
                  <a:schemeClr val="accent5">
                    <a:lumMod val="60000"/>
                    <a:lumOff val="40000"/>
                  </a:schemeClr>
                </a:solidFill>
              </a:rPr>
              <a:t>3. Благоустройство территорий общего пользования, в том числе дворовых территорий (включая их обустройство, текущий и капитальный ремонт), парков, скверов и иных объектов благоустройства.</a:t>
            </a:r>
          </a:p>
          <a:p>
            <a:r>
              <a:rPr lang="ru-RU" dirty="0">
                <a:solidFill>
                  <a:schemeClr val="accent5">
                    <a:lumMod val="60000"/>
                    <a:lumOff val="40000"/>
                  </a:schemeClr>
                </a:solidFill>
              </a:rPr>
              <a:t>4. Капитальный ремонт многоквартирных домов, капитальный ремонт нежилых помещений, в том числе переданных органам местного самоуправления для реализации отдельных полномочий города Москвы, спортивных площадок и иных объектов благоустройства, предназначенных для организации физкультурно-оздоровительной и спортивной работы с населением по месту жительства и находящихся в ведении префектур административных округов города Москвы, управ районов города Москвы или подведомственных им учреждений, за исключением капитального ремонта нежилых помещений, в которых размещаются аппараты префектур административных округов города Москвы, управ районов города Москвы.</a:t>
            </a:r>
          </a:p>
          <a:p>
            <a:r>
              <a:rPr lang="ru-RU" dirty="0">
                <a:solidFill>
                  <a:schemeClr val="accent5">
                    <a:lumMod val="60000"/>
                    <a:lumOff val="40000"/>
                  </a:schemeClr>
                </a:solidFill>
              </a:rPr>
              <a:t>5. Реализация дополнительных мероприятий в сфере досуговой, социально-воспитательной, физкультурно-оздоровительной и спортивной работы с населением по месту жительства, а также приобретение и содержание имущества для указанной работы, в том числе для реализации органами местного самоуправления муниципальных округов отдельных полномочий города Москвы.</a:t>
            </a:r>
          </a:p>
          <a:p>
            <a:r>
              <a:rPr lang="ru-RU" dirty="0">
                <a:solidFill>
                  <a:schemeClr val="accent5">
                    <a:lumMod val="60000"/>
                    <a:lumOff val="40000"/>
                  </a:schemeClr>
                </a:solidFill>
              </a:rPr>
              <a:t>6. Установка и ремонт общедомового оборудования, позволяющего обеспечить беспрепятственный доступ инвалидов и других лиц с ограничениями жизнедеятельности, включая подъемные платформы.</a:t>
            </a:r>
          </a:p>
          <a:p>
            <a:r>
              <a:rPr lang="ru-RU" dirty="0">
                <a:solidFill>
                  <a:schemeClr val="accent5">
                    <a:lumMod val="60000"/>
                    <a:lumOff val="40000"/>
                  </a:schemeClr>
                </a:solidFill>
              </a:rPr>
              <a:t> </a:t>
            </a:r>
          </a:p>
        </p:txBody>
      </p:sp>
    </p:spTree>
    <p:extLst>
      <p:ext uri="{BB962C8B-B14F-4D97-AF65-F5344CB8AC3E}">
        <p14:creationId xmlns:p14="http://schemas.microsoft.com/office/powerpoint/2010/main" val="208349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7774632" cy="922114"/>
          </a:xfrm>
        </p:spPr>
        <p:txBody>
          <a:bodyPr>
            <a:normAutofit fontScale="90000"/>
          </a:bodyPr>
          <a:lstStyle/>
          <a:p>
            <a:pPr lvl="0" algn="ctr" eaLnBrk="0" fontAlgn="base" hangingPunct="0">
              <a:spcBef>
                <a:spcPct val="20000"/>
              </a:spcBef>
              <a:spcAft>
                <a:spcPct val="0"/>
              </a:spcAft>
            </a:pP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ea typeface="+mn-ea"/>
                <a:cs typeface="+mn-cs"/>
              </a:rPr>
              <a:t>Полномочия Совета депутатов</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ea typeface="+mn-ea"/>
                <a:cs typeface="+mn-c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ea typeface="+mn-ea"/>
                <a:cs typeface="+mn-cs"/>
              </a:rPr>
              <a:t>в рамках других правовых актов города Москвы</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ea typeface="+mn-ea"/>
                <a:cs typeface="+mn-cs"/>
              </a:rPr>
            </a:br>
            <a:endParaRPr lang="ru-RU" dirty="0"/>
          </a:p>
        </p:txBody>
      </p:sp>
      <p:sp>
        <p:nvSpPr>
          <p:cNvPr id="3" name="Прямоугольник 2"/>
          <p:cNvSpPr/>
          <p:nvPr/>
        </p:nvSpPr>
        <p:spPr>
          <a:xfrm>
            <a:off x="323528" y="908720"/>
            <a:ext cx="8208912" cy="646331"/>
          </a:xfrm>
          <a:prstGeom prst="rect">
            <a:avLst/>
          </a:prstGeom>
        </p:spPr>
        <p:txBody>
          <a:bodyPr wrap="square">
            <a:spAutoFit/>
          </a:bodyPr>
          <a:lstStyle/>
          <a:p>
            <a:endParaRPr lang="ru-RU" dirty="0" smtClean="0"/>
          </a:p>
          <a:p>
            <a:pPr algn="just"/>
            <a:endParaRPr lang="ru-RU" dirty="0"/>
          </a:p>
        </p:txBody>
      </p:sp>
      <p:sp>
        <p:nvSpPr>
          <p:cNvPr id="4" name="Прямоугольник 3"/>
          <p:cNvSpPr/>
          <p:nvPr/>
        </p:nvSpPr>
        <p:spPr>
          <a:xfrm>
            <a:off x="179512" y="1231885"/>
            <a:ext cx="8640960" cy="5201424"/>
          </a:xfrm>
          <a:prstGeom prst="rect">
            <a:avLst/>
          </a:prstGeom>
        </p:spPr>
        <p:txBody>
          <a:bodyPr wrap="square">
            <a:spAutoFit/>
          </a:bodyPr>
          <a:lstStyle/>
          <a:p>
            <a:pPr algn="ctr"/>
            <a:r>
              <a:rPr lang="ru-RU" sz="1300" b="1" cap="all" dirty="0">
                <a:solidFill>
                  <a:schemeClr val="accent5">
                    <a:lumMod val="60000"/>
                    <a:lumOff val="40000"/>
                  </a:schemeClr>
                </a:solidFill>
                <a:latin typeface="Arial"/>
                <a:ea typeface="Times New Roman"/>
                <a:cs typeface="Times New Roman"/>
              </a:rPr>
              <a:t>ПРАВИТЕЛЬСТВО МОСКВЫ</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 ПОСТАНОВЛЕНИЕ</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от 13 сентября 2012 г. N 484-ПП </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О ДОПОЛНИТЕЛЬНЫХ МЕРОПРИЯТИЯХ ПО СОЦИАЛЬНО-ЭКОНОМИЧЕСКОМУ</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РАЗВИТИЮ РАЙОНОВ ГОРОДА МОСКВЫ</a:t>
            </a:r>
            <a:r>
              <a:rPr lang="ru-RU" sz="1300" cap="all" dirty="0">
                <a:solidFill>
                  <a:schemeClr val="accent5">
                    <a:lumMod val="60000"/>
                    <a:lumOff val="40000"/>
                  </a:schemeClr>
                </a:solidFill>
                <a:ea typeface="Calibri"/>
                <a:cs typeface="Times New Roman"/>
              </a:rPr>
              <a:t>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ПЕРЕЧЕНЬ</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НАПРАВЛЕНИЙ РАСХОДОВАНИЯ СРЕДСТВ НА ДОПОЛНИТЕЛЬНЫЕ</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МЕРОПРИЯТИЯ ПО СОЦИАЛЬНО-ЭКОНОМИЧЕСКОМУ</a:t>
            </a:r>
            <a:r>
              <a:rPr lang="ru-RU" sz="1300" cap="all" dirty="0">
                <a:solidFill>
                  <a:schemeClr val="accent5">
                    <a:lumMod val="60000"/>
                    <a:lumOff val="40000"/>
                  </a:schemeClr>
                </a:solidFill>
                <a:ea typeface="Calibri"/>
                <a:cs typeface="Times New Roman"/>
              </a:rPr>
              <a:t/>
            </a:r>
            <a:br>
              <a:rPr lang="ru-RU" sz="1300" cap="all" dirty="0">
                <a:solidFill>
                  <a:schemeClr val="accent5">
                    <a:lumMod val="60000"/>
                    <a:lumOff val="40000"/>
                  </a:schemeClr>
                </a:solidFill>
                <a:ea typeface="Calibri"/>
                <a:cs typeface="Times New Roman"/>
              </a:rPr>
            </a:br>
            <a:r>
              <a:rPr lang="ru-RU" sz="1300" b="1" cap="all" dirty="0">
                <a:solidFill>
                  <a:schemeClr val="accent5">
                    <a:lumMod val="60000"/>
                    <a:lumOff val="40000"/>
                  </a:schemeClr>
                </a:solidFill>
                <a:latin typeface="Arial"/>
                <a:ea typeface="Times New Roman"/>
                <a:cs typeface="Times New Roman"/>
              </a:rPr>
              <a:t>РАЗВИТИЮ РАЙОНОВ ГОРОДА МОСКВЫ</a:t>
            </a:r>
            <a:br>
              <a:rPr lang="ru-RU" sz="1300" b="1" cap="all" dirty="0">
                <a:solidFill>
                  <a:schemeClr val="accent5">
                    <a:lumMod val="60000"/>
                    <a:lumOff val="40000"/>
                  </a:schemeClr>
                </a:solidFill>
                <a:latin typeface="Arial"/>
                <a:ea typeface="Times New Roman"/>
                <a:cs typeface="Times New Roman"/>
              </a:rPr>
            </a:br>
            <a:endParaRPr lang="ru-RU" sz="1300" b="1" cap="all" dirty="0">
              <a:solidFill>
                <a:schemeClr val="accent5">
                  <a:lumMod val="60000"/>
                  <a:lumOff val="40000"/>
                </a:schemeClr>
              </a:solidFill>
              <a:latin typeface="Arial"/>
              <a:ea typeface="Times New Roman"/>
              <a:cs typeface="Times New Roman"/>
            </a:endParaRPr>
          </a:p>
          <a:p>
            <a:pPr algn="ctr"/>
            <a:r>
              <a:rPr lang="ru-RU" sz="1300" b="1" cap="all" dirty="0">
                <a:solidFill>
                  <a:schemeClr val="accent5">
                    <a:lumMod val="60000"/>
                    <a:lumOff val="40000"/>
                  </a:schemeClr>
                </a:solidFill>
                <a:latin typeface="Arial"/>
                <a:ea typeface="Times New Roman"/>
                <a:cs typeface="Times New Roman"/>
              </a:rPr>
              <a:t>1. Ремонт жилых помещений инвалидов Великой Отечественной войны, ветеранов Великой Отечественной войны, супруги (супруга) погибшего (умершего) инвалида Великой Отечественной войны, ветерана Великой Отечественной войны, не вступившей (не вступившего) в повторный брак, детей-сирот и детей, оставшихся без попечения родителей, лиц из числа детей-сирот и детей, оставшихся без попечения родителей, а также других граждан, признанных нуждающимися районной или окружной комиссией по оказанию адресной социальной помощи нуждающимся жителям города Москвы в соответствии с порядком, установленным префектурами административных округов города Москвы.</a:t>
            </a:r>
          </a:p>
          <a:p>
            <a:pPr algn="ctr"/>
            <a:endParaRPr lang="ru-RU" sz="1300" b="1" cap="all" dirty="0" smtClean="0">
              <a:solidFill>
                <a:schemeClr val="accent5">
                  <a:lumMod val="60000"/>
                  <a:lumOff val="40000"/>
                </a:schemeClr>
              </a:solidFill>
              <a:latin typeface="Arial"/>
              <a:ea typeface="Times New Roman"/>
              <a:cs typeface="Times New Roman"/>
            </a:endParaRPr>
          </a:p>
          <a:p>
            <a:pPr algn="ctr"/>
            <a:r>
              <a:rPr lang="ru-RU" dirty="0" smtClean="0">
                <a:solidFill>
                  <a:schemeClr val="accent5">
                    <a:lumMod val="60000"/>
                    <a:lumOff val="40000"/>
                  </a:schemeClr>
                </a:solidFill>
              </a:rPr>
              <a:t>2</a:t>
            </a:r>
            <a:r>
              <a:rPr lang="ru-RU" dirty="0">
                <a:solidFill>
                  <a:schemeClr val="accent5">
                    <a:lumMod val="60000"/>
                    <a:lumOff val="40000"/>
                  </a:schemeClr>
                </a:solidFill>
              </a:rPr>
              <a:t>. Оказание социально-бытовых услуг льготным категориям граждан, проживающих на территории административного округа города Москвы, а также оказание адресной материальной помощи в порядке, установленном префектурами административных округов города Москвы.</a:t>
            </a:r>
          </a:p>
        </p:txBody>
      </p:sp>
    </p:spTree>
    <p:extLst>
      <p:ext uri="{BB962C8B-B14F-4D97-AF65-F5344CB8AC3E}">
        <p14:creationId xmlns:p14="http://schemas.microsoft.com/office/powerpoint/2010/main" val="865108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704856" cy="792088"/>
          </a:xfrm>
        </p:spPr>
        <p:txBody>
          <a:bodyPr/>
          <a:lstStyle/>
          <a:p>
            <a:pPr algn="ct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Полномочия Совета депутатов</a:t>
            </a:r>
            <a:b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в рамках других правовых актов города Москвы</a:t>
            </a:r>
            <a:endParaRPr lang="ru-RU" dirty="0"/>
          </a:p>
        </p:txBody>
      </p:sp>
      <p:sp>
        <p:nvSpPr>
          <p:cNvPr id="3" name="Прямоугольник 2"/>
          <p:cNvSpPr/>
          <p:nvPr/>
        </p:nvSpPr>
        <p:spPr>
          <a:xfrm>
            <a:off x="107504" y="908720"/>
            <a:ext cx="8640960" cy="5078313"/>
          </a:xfrm>
          <a:prstGeom prst="rect">
            <a:avLst/>
          </a:prstGeom>
        </p:spPr>
        <p:txBody>
          <a:bodyPr wrap="square">
            <a:spAutoFit/>
          </a:bodyPr>
          <a:lstStyle/>
          <a:p>
            <a:pPr algn="ctr"/>
            <a:r>
              <a:rPr lang="ru-RU" b="1" dirty="0">
                <a:solidFill>
                  <a:schemeClr val="accent5">
                    <a:lumMod val="60000"/>
                    <a:lumOff val="40000"/>
                  </a:schemeClr>
                </a:solidFill>
              </a:rPr>
              <a:t>ПРАВИТЕЛЬСТВО МОСКВЫ</a:t>
            </a:r>
            <a:endParaRPr lang="ru-RU" dirty="0">
              <a:solidFill>
                <a:schemeClr val="accent5">
                  <a:lumMod val="60000"/>
                  <a:lumOff val="40000"/>
                </a:schemeClr>
              </a:solidFill>
            </a:endParaRPr>
          </a:p>
          <a:p>
            <a:pPr algn="ctr"/>
            <a:r>
              <a:rPr lang="ru-RU" b="1" dirty="0">
                <a:solidFill>
                  <a:schemeClr val="accent5">
                    <a:lumMod val="60000"/>
                    <a:lumOff val="40000"/>
                  </a:schemeClr>
                </a:solidFill>
              </a:rPr>
              <a:t> </a:t>
            </a:r>
            <a:endParaRPr lang="ru-RU" dirty="0">
              <a:solidFill>
                <a:schemeClr val="accent5">
                  <a:lumMod val="60000"/>
                  <a:lumOff val="40000"/>
                </a:schemeClr>
              </a:solidFill>
            </a:endParaRPr>
          </a:p>
          <a:p>
            <a:pPr algn="ctr"/>
            <a:r>
              <a:rPr lang="ru-RU" b="1" dirty="0">
                <a:solidFill>
                  <a:schemeClr val="accent5">
                    <a:lumMod val="60000"/>
                    <a:lumOff val="40000"/>
                  </a:schemeClr>
                </a:solidFill>
              </a:rPr>
              <a:t>ПОСТАНОВЛЕНИЕ</a:t>
            </a:r>
            <a:endParaRPr lang="ru-RU" dirty="0">
              <a:solidFill>
                <a:schemeClr val="accent5">
                  <a:lumMod val="60000"/>
                  <a:lumOff val="40000"/>
                </a:schemeClr>
              </a:solidFill>
            </a:endParaRPr>
          </a:p>
          <a:p>
            <a:pPr algn="ctr"/>
            <a:r>
              <a:rPr lang="ru-RU" b="1" dirty="0">
                <a:solidFill>
                  <a:schemeClr val="accent5">
                    <a:lumMod val="60000"/>
                    <a:lumOff val="40000"/>
                  </a:schemeClr>
                </a:solidFill>
              </a:rPr>
              <a:t>от 26 декабря 2012 г. N </a:t>
            </a:r>
            <a:r>
              <a:rPr lang="ru-RU" b="1" dirty="0" smtClean="0">
                <a:solidFill>
                  <a:schemeClr val="accent5">
                    <a:lumMod val="60000"/>
                    <a:lumOff val="40000"/>
                  </a:schemeClr>
                </a:solidFill>
              </a:rPr>
              <a:t>849-ПП</a:t>
            </a:r>
            <a:r>
              <a:rPr lang="ru-RU" b="1" dirty="0">
                <a:solidFill>
                  <a:schemeClr val="accent5">
                    <a:lumMod val="60000"/>
                    <a:lumOff val="40000"/>
                  </a:schemeClr>
                </a:solidFill>
              </a:rPr>
              <a:t> </a:t>
            </a:r>
            <a:endParaRPr lang="ru-RU" dirty="0">
              <a:solidFill>
                <a:schemeClr val="accent5">
                  <a:lumMod val="60000"/>
                  <a:lumOff val="40000"/>
                </a:schemeClr>
              </a:solidFill>
            </a:endParaRPr>
          </a:p>
          <a:p>
            <a:pPr algn="ctr"/>
            <a:endParaRPr lang="ru-RU" b="1" dirty="0" smtClean="0">
              <a:solidFill>
                <a:schemeClr val="accent5">
                  <a:lumMod val="60000"/>
                  <a:lumOff val="40000"/>
                </a:schemeClr>
              </a:solidFill>
            </a:endParaRPr>
          </a:p>
          <a:p>
            <a:pPr algn="ctr"/>
            <a:r>
              <a:rPr lang="ru-RU" b="1" dirty="0" smtClean="0">
                <a:solidFill>
                  <a:schemeClr val="accent5">
                    <a:lumMod val="60000"/>
                    <a:lumOff val="40000"/>
                  </a:schemeClr>
                </a:solidFill>
              </a:rPr>
              <a:t>О </a:t>
            </a:r>
            <a:r>
              <a:rPr lang="ru-RU" b="1" dirty="0">
                <a:solidFill>
                  <a:schemeClr val="accent5">
                    <a:lumMod val="60000"/>
                    <a:lumOff val="40000"/>
                  </a:schemeClr>
                </a:solidFill>
              </a:rPr>
              <a:t>СТИМУЛИРОВАНИИ УПРАВ РАЙОНОВ ГОРОДА </a:t>
            </a:r>
            <a:r>
              <a:rPr lang="ru-RU" b="1" dirty="0" smtClean="0">
                <a:solidFill>
                  <a:schemeClr val="accent5">
                    <a:lumMod val="60000"/>
                    <a:lumOff val="40000"/>
                  </a:schemeClr>
                </a:solidFill>
              </a:rPr>
              <a:t>МОСКВЫ</a:t>
            </a:r>
          </a:p>
          <a:p>
            <a:pPr algn="ctr"/>
            <a:endParaRPr lang="ru-RU" dirty="0">
              <a:solidFill>
                <a:schemeClr val="accent5">
                  <a:lumMod val="60000"/>
                  <a:lumOff val="40000"/>
                </a:schemeClr>
              </a:solidFill>
            </a:endParaRPr>
          </a:p>
          <a:p>
            <a:pPr algn="just"/>
            <a:r>
              <a:rPr lang="ru-RU" b="1" dirty="0">
                <a:solidFill>
                  <a:schemeClr val="accent5">
                    <a:lumMod val="60000"/>
                    <a:lumOff val="40000"/>
                  </a:schemeClr>
                </a:solidFill>
              </a:rPr>
              <a:t> </a:t>
            </a:r>
            <a:r>
              <a:rPr lang="ru-RU" dirty="0" smtClean="0">
                <a:solidFill>
                  <a:schemeClr val="accent5">
                    <a:lumMod val="60000"/>
                    <a:lumOff val="40000"/>
                  </a:schemeClr>
                </a:solidFill>
              </a:rPr>
              <a:t>По </a:t>
            </a:r>
            <a:r>
              <a:rPr lang="ru-RU" dirty="0">
                <a:solidFill>
                  <a:schemeClr val="accent5">
                    <a:lumMod val="60000"/>
                    <a:lumOff val="40000"/>
                  </a:schemeClr>
                </a:solidFill>
              </a:rPr>
              <a:t>согласованию с советами депутатов муниципальных округов средства стимулирования направляются управами районов города Москвы на реализацию следующих мероприятий:</a:t>
            </a:r>
          </a:p>
          <a:p>
            <a:pPr algn="just"/>
            <a:r>
              <a:rPr lang="ru-RU" dirty="0">
                <a:solidFill>
                  <a:schemeClr val="accent5">
                    <a:lumMod val="60000"/>
                    <a:lumOff val="40000"/>
                  </a:schemeClr>
                </a:solidFill>
              </a:rPr>
              <a:t>1. По благоустройству территорий районов города Москвы, включая парки, скверы, бульвары, находящиеся в ведении префектур административных округов города Москвы и подведомственных им организаций (в том числе обустройство дворовых территорий, проведение текущего и капитального ремонта дворовых территорий, проведение работ, направленных на повышение пешеходной доступности станций Московского метрополитена, благоустройство парков по месту жительства), и содержанию территорий районов города Москвы.</a:t>
            </a:r>
          </a:p>
          <a:p>
            <a:r>
              <a:rPr lang="ru-RU" b="1" dirty="0">
                <a:solidFill>
                  <a:schemeClr val="accent5">
                    <a:lumMod val="60000"/>
                    <a:lumOff val="40000"/>
                  </a:schemeClr>
                </a:solidFill>
              </a:rPr>
              <a:t> </a:t>
            </a:r>
            <a:endParaRPr lang="ru-RU" dirty="0">
              <a:solidFill>
                <a:schemeClr val="accent5">
                  <a:lumMod val="60000"/>
                  <a:lumOff val="40000"/>
                </a:schemeClr>
              </a:solidFill>
            </a:endParaRPr>
          </a:p>
        </p:txBody>
      </p:sp>
    </p:spTree>
    <p:extLst>
      <p:ext uri="{BB962C8B-B14F-4D97-AF65-F5344CB8AC3E}">
        <p14:creationId xmlns:p14="http://schemas.microsoft.com/office/powerpoint/2010/main" val="160527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5846"/>
            <a:ext cx="8208912" cy="3416320"/>
          </a:xfrm>
          <a:prstGeom prst="rect">
            <a:avLst/>
          </a:prstGeom>
        </p:spPr>
        <p:txBody>
          <a:bodyPr wrap="square">
            <a:spAutoFit/>
          </a:bodyPr>
          <a:lstStyle/>
          <a:p>
            <a:pPr algn="just"/>
            <a:r>
              <a:rPr lang="ru-RU" dirty="0">
                <a:solidFill>
                  <a:schemeClr val="accent5">
                    <a:lumMod val="60000"/>
                    <a:lumOff val="40000"/>
                  </a:schemeClr>
                </a:solidFill>
              </a:rPr>
              <a:t>2. По созданию условий для доступа маломобильных групп населения к объектам городской среды и беспрепятственного передвижения этих групп населения, в том числе установке и ремонту общедомового и внутриквартирного оборудования, позволяющего обеспечить беспрепятственный доступ инвалидов и других лиц с ограничениями жизнедеятельности, включая подъемные платформы</a:t>
            </a:r>
            <a:r>
              <a:rPr lang="ru-RU" dirty="0" smtClean="0">
                <a:solidFill>
                  <a:schemeClr val="accent5">
                    <a:lumMod val="60000"/>
                    <a:lumOff val="40000"/>
                  </a:schemeClr>
                </a:solidFill>
              </a:rPr>
              <a:t>.</a:t>
            </a:r>
          </a:p>
          <a:p>
            <a:pPr algn="just"/>
            <a:endParaRPr lang="ru-RU" dirty="0">
              <a:solidFill>
                <a:schemeClr val="accent5">
                  <a:lumMod val="60000"/>
                  <a:lumOff val="40000"/>
                </a:schemeClr>
              </a:solidFill>
            </a:endParaRPr>
          </a:p>
          <a:p>
            <a:r>
              <a:rPr lang="ru-RU" dirty="0">
                <a:solidFill>
                  <a:schemeClr val="accent5">
                    <a:lumMod val="60000"/>
                    <a:lumOff val="40000"/>
                  </a:schemeClr>
                </a:solidFill>
              </a:rPr>
              <a:t>3. По обустройству улиц, содержание которых осуществляют подведомственные префектурам административных округов города Москвы организации, и содержанию и облагораживанию объектов благоустройства на территории, расположенной в соответствующем районе города Москвы и находящейся в ведении префектур административных округов города Москвы.</a:t>
            </a:r>
          </a:p>
        </p:txBody>
      </p:sp>
    </p:spTree>
    <p:extLst>
      <p:ext uri="{BB962C8B-B14F-4D97-AF65-F5344CB8AC3E}">
        <p14:creationId xmlns:p14="http://schemas.microsoft.com/office/powerpoint/2010/main" val="49699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96752"/>
            <a:ext cx="3312368" cy="3024336"/>
          </a:xfrm>
        </p:spPr>
        <p:txBody>
          <a:bodyPr>
            <a:normAutofit fontScale="90000"/>
          </a:bodyPr>
          <a:lstStyle/>
          <a:p>
            <a:pPr algn="ctr"/>
            <a:r>
              <a:rPr lang="ru-RU" sz="24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a:r>
            <a:br>
              <a:rPr lang="ru-RU" sz="24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Избирательные </a:t>
            </a:r>
            <a:b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br>
            <a: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округа </a:t>
            </a:r>
            <a:b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br>
            <a: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муниципального </a:t>
            </a:r>
            <a:b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br>
            <a:r>
              <a:rPr lang="ru-RU" sz="2400" b="1" cap="none" dirty="0" smtClean="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округа </a:t>
            </a:r>
            <a:r>
              <a:rPr lang="ru-RU" sz="2400" b="1" cap="none"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Митино</a:t>
            </a:r>
            <a:r>
              <a:rPr lang="en-US" sz="2400" b="1" cap="none"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
            </a:r>
            <a:br>
              <a:rPr lang="en-US" sz="2400" b="1" cap="none"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t>(созыв 2017 года)</a:t>
            </a:r>
            <a:br>
              <a:rPr lang="ru-RU" sz="2400" b="1" cap="none" dirty="0">
                <a:ln w="18000">
                  <a:solidFill>
                    <a:srgbClr val="A5644E">
                      <a:satMod val="140000"/>
                    </a:srgbClr>
                  </a:solidFill>
                  <a:prstDash val="solid"/>
                  <a:miter lim="800000"/>
                </a:ln>
                <a:solidFill>
                  <a:srgbClr val="C00000"/>
                </a:solidFill>
                <a:effectLst>
                  <a:outerShdw blurRad="25500" dist="23000" dir="7020000" algn="tl">
                    <a:srgbClr val="000000">
                      <a:alpha val="50000"/>
                    </a:srgbClr>
                  </a:outerShdw>
                </a:effectLst>
                <a:latin typeface="Trebuchet MS"/>
              </a:rPr>
            </a:br>
            <a:endParaRPr lang="ru-RU" dirty="0">
              <a:solidFill>
                <a:srgbClr val="C0000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3888" y="476672"/>
            <a:ext cx="4680519"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910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Решения Совета депутатов</a:t>
            </a:r>
            <a:r>
              <a:rPr lang="ru-RU" altLang="ru-RU" sz="20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a:t>
            </a:r>
            <a:br>
              <a:rPr lang="ru-RU" altLang="ru-RU" sz="20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0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a:t>
            </a: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принятые в </a:t>
            </a:r>
            <a:r>
              <a:rPr lang="ru-RU" altLang="ru-RU" sz="20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2019 году </a:t>
            </a: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по реализации переданных полномочий </a:t>
            </a:r>
            <a:r>
              <a:rPr lang="ru-RU" altLang="ru-RU" sz="20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города  </a:t>
            </a: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Москвы</a:t>
            </a:r>
            <a:endParaRPr lang="ru-RU" sz="2000" dirty="0"/>
          </a:p>
        </p:txBody>
      </p:sp>
      <p:sp>
        <p:nvSpPr>
          <p:cNvPr id="3" name="Прямоугольник 2"/>
          <p:cNvSpPr/>
          <p:nvPr/>
        </p:nvSpPr>
        <p:spPr>
          <a:xfrm>
            <a:off x="492994" y="1412777"/>
            <a:ext cx="8029575" cy="86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rgbClr val="C00000"/>
                </a:solidFill>
              </a:rPr>
              <a:t>Принято решений по реализации дополнительных полномочий </a:t>
            </a:r>
            <a:endParaRPr lang="ru-RU" sz="2000" dirty="0" smtClean="0">
              <a:solidFill>
                <a:srgbClr val="C00000"/>
              </a:solidFill>
            </a:endParaRPr>
          </a:p>
          <a:p>
            <a:pPr algn="ctr">
              <a:defRPr/>
            </a:pPr>
            <a:r>
              <a:rPr lang="ru-RU" sz="2000" dirty="0" smtClean="0">
                <a:solidFill>
                  <a:srgbClr val="C00000"/>
                </a:solidFill>
              </a:rPr>
              <a:t>города Москвы</a:t>
            </a:r>
            <a:endParaRPr lang="ru-RU" sz="1400" b="1" dirty="0"/>
          </a:p>
          <a:p>
            <a:pPr algn="ctr">
              <a:defRPr/>
            </a:pPr>
            <a:r>
              <a:rPr lang="ru-RU" sz="1400" b="1" dirty="0" smtClean="0">
                <a:solidFill>
                  <a:srgbClr val="C00000"/>
                </a:solidFill>
              </a:rPr>
              <a:t>54</a:t>
            </a:r>
            <a:r>
              <a:rPr lang="en-US" sz="1400" b="1" dirty="0" smtClean="0">
                <a:solidFill>
                  <a:srgbClr val="C00000"/>
                </a:solidFill>
              </a:rPr>
              <a:t> </a:t>
            </a:r>
            <a:r>
              <a:rPr lang="ru-RU" sz="1400" b="1" dirty="0" smtClean="0">
                <a:solidFill>
                  <a:srgbClr val="C00000"/>
                </a:solidFill>
              </a:rPr>
              <a:t>(100 </a:t>
            </a:r>
            <a:r>
              <a:rPr lang="en-US" sz="1400" b="1" dirty="0" smtClean="0">
                <a:solidFill>
                  <a:srgbClr val="C00000"/>
                </a:solidFill>
              </a:rPr>
              <a:t>%)</a:t>
            </a:r>
            <a:endParaRPr lang="ru-RU" sz="1400" b="1" dirty="0">
              <a:solidFill>
                <a:srgbClr val="C00000"/>
              </a:solidFill>
            </a:endParaRPr>
          </a:p>
        </p:txBody>
      </p:sp>
      <p:sp>
        <p:nvSpPr>
          <p:cNvPr id="4" name="Скругленный прямоугольник 3"/>
          <p:cNvSpPr/>
          <p:nvPr/>
        </p:nvSpPr>
        <p:spPr>
          <a:xfrm>
            <a:off x="585787" y="2636912"/>
            <a:ext cx="1177925" cy="955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a:solidFill>
                  <a:srgbClr val="002060"/>
                </a:solidFill>
              </a:rPr>
              <a:t>В рамках постановлений Правительства  Москвы 484-ПП; 507-ПП; 849-ПП</a:t>
            </a:r>
          </a:p>
          <a:p>
            <a:pPr algn="ctr">
              <a:defRPr/>
            </a:pPr>
            <a:r>
              <a:rPr lang="en-US" sz="1000" b="1" dirty="0" smtClean="0">
                <a:solidFill>
                  <a:srgbClr val="C00000"/>
                </a:solidFill>
              </a:rPr>
              <a:t>2</a:t>
            </a:r>
            <a:r>
              <a:rPr lang="ru-RU" sz="1000" b="1" dirty="0" smtClean="0">
                <a:solidFill>
                  <a:srgbClr val="C00000"/>
                </a:solidFill>
              </a:rPr>
              <a:t>3 (43 %)</a:t>
            </a:r>
            <a:endParaRPr lang="ru-RU" sz="1000" b="1" dirty="0"/>
          </a:p>
        </p:txBody>
      </p:sp>
      <p:sp>
        <p:nvSpPr>
          <p:cNvPr id="5" name="Скругленный прямоугольник 4"/>
          <p:cNvSpPr/>
          <p:nvPr/>
        </p:nvSpPr>
        <p:spPr>
          <a:xfrm>
            <a:off x="2123728" y="2658374"/>
            <a:ext cx="1152525" cy="934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a:solidFill>
                  <a:srgbClr val="002060"/>
                </a:solidFill>
              </a:rPr>
              <a:t>Отчет  главы управы района и информация руководителей о деятельности организаций </a:t>
            </a:r>
          </a:p>
          <a:p>
            <a:pPr algn="ctr">
              <a:defRPr/>
            </a:pPr>
            <a:r>
              <a:rPr lang="ru-RU" sz="1000" b="1" dirty="0" smtClean="0">
                <a:solidFill>
                  <a:srgbClr val="C00000"/>
                </a:solidFill>
              </a:rPr>
              <a:t>10</a:t>
            </a:r>
            <a:r>
              <a:rPr lang="ru-RU" sz="1000" b="1" dirty="0" smtClean="0"/>
              <a:t>  </a:t>
            </a:r>
            <a:r>
              <a:rPr lang="ru-RU" sz="1000" b="1" dirty="0" smtClean="0">
                <a:solidFill>
                  <a:srgbClr val="C00000"/>
                </a:solidFill>
              </a:rPr>
              <a:t>(19 %)</a:t>
            </a:r>
            <a:endParaRPr lang="ru-RU" sz="1000" b="1" dirty="0">
              <a:solidFill>
                <a:srgbClr val="C00000"/>
              </a:solidFill>
            </a:endParaRPr>
          </a:p>
        </p:txBody>
      </p:sp>
      <p:sp>
        <p:nvSpPr>
          <p:cNvPr id="6" name="Скругленный прямоугольник 5"/>
          <p:cNvSpPr/>
          <p:nvPr/>
        </p:nvSpPr>
        <p:spPr>
          <a:xfrm>
            <a:off x="4043644" y="2686294"/>
            <a:ext cx="1200878" cy="973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smtClean="0">
                <a:solidFill>
                  <a:srgbClr val="002060"/>
                </a:solidFill>
              </a:rPr>
              <a:t>Размещение </a:t>
            </a:r>
            <a:r>
              <a:rPr lang="ru-RU" sz="900" b="1" dirty="0">
                <a:solidFill>
                  <a:srgbClr val="002060"/>
                </a:solidFill>
              </a:rPr>
              <a:t>объектов капитального строительства</a:t>
            </a:r>
          </a:p>
          <a:p>
            <a:pPr algn="ctr">
              <a:defRPr/>
            </a:pPr>
            <a:endParaRPr lang="ru-RU" sz="1000" b="1" dirty="0"/>
          </a:p>
          <a:p>
            <a:pPr algn="ctr">
              <a:defRPr/>
            </a:pPr>
            <a:r>
              <a:rPr lang="ru-RU" sz="1000" b="1" dirty="0" smtClean="0">
                <a:solidFill>
                  <a:srgbClr val="C00000"/>
                </a:solidFill>
              </a:rPr>
              <a:t>4 ( 7 %)</a:t>
            </a:r>
            <a:endParaRPr lang="ru-RU" sz="1000" b="1" dirty="0">
              <a:solidFill>
                <a:srgbClr val="C00000"/>
              </a:solidFill>
            </a:endParaRPr>
          </a:p>
        </p:txBody>
      </p:sp>
      <p:sp>
        <p:nvSpPr>
          <p:cNvPr id="7" name="Скругленный прямоугольник 6"/>
          <p:cNvSpPr/>
          <p:nvPr/>
        </p:nvSpPr>
        <p:spPr>
          <a:xfrm>
            <a:off x="5952948" y="2686293"/>
            <a:ext cx="1150938" cy="973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a:solidFill>
                  <a:srgbClr val="002060"/>
                </a:solidFill>
              </a:rPr>
              <a:t>Размещение </a:t>
            </a:r>
            <a:r>
              <a:rPr lang="ru-RU" sz="900" b="1" dirty="0" smtClean="0">
                <a:solidFill>
                  <a:srgbClr val="002060"/>
                </a:solidFill>
              </a:rPr>
              <a:t>некапитальных объектов</a:t>
            </a:r>
            <a:endParaRPr lang="ru-RU" sz="900" b="1" dirty="0">
              <a:solidFill>
                <a:srgbClr val="002060"/>
              </a:solidFill>
            </a:endParaRPr>
          </a:p>
          <a:p>
            <a:pPr algn="ctr">
              <a:defRPr/>
            </a:pPr>
            <a:endParaRPr lang="ru-RU" sz="1000" b="1" dirty="0"/>
          </a:p>
          <a:p>
            <a:pPr algn="ctr">
              <a:defRPr/>
            </a:pPr>
            <a:endParaRPr lang="ru-RU" sz="1000" b="1" dirty="0"/>
          </a:p>
          <a:p>
            <a:pPr algn="ctr">
              <a:defRPr/>
            </a:pPr>
            <a:r>
              <a:rPr lang="ru-RU" sz="1000" b="1" dirty="0" smtClean="0">
                <a:solidFill>
                  <a:srgbClr val="C00000"/>
                </a:solidFill>
              </a:rPr>
              <a:t>8</a:t>
            </a:r>
            <a:r>
              <a:rPr lang="ru-RU" sz="1000" b="1" dirty="0" smtClean="0"/>
              <a:t> </a:t>
            </a:r>
            <a:r>
              <a:rPr lang="ru-RU" sz="1000" b="1" dirty="0" smtClean="0">
                <a:solidFill>
                  <a:srgbClr val="C00000"/>
                </a:solidFill>
              </a:rPr>
              <a:t>(15 %)</a:t>
            </a:r>
            <a:endParaRPr lang="ru-RU" sz="1000" b="1" dirty="0">
              <a:solidFill>
                <a:srgbClr val="C00000"/>
              </a:solidFill>
            </a:endParaRPr>
          </a:p>
        </p:txBody>
      </p:sp>
      <p:sp>
        <p:nvSpPr>
          <p:cNvPr id="9" name="Скругленный прямоугольник 8"/>
          <p:cNvSpPr/>
          <p:nvPr/>
        </p:nvSpPr>
        <p:spPr>
          <a:xfrm>
            <a:off x="7380312" y="2636912"/>
            <a:ext cx="122723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a:solidFill>
                  <a:srgbClr val="002060"/>
                </a:solidFill>
              </a:rPr>
              <a:t>Ежеквартальные календарные планы </a:t>
            </a:r>
          </a:p>
          <a:p>
            <a:pPr algn="ctr">
              <a:defRPr/>
            </a:pPr>
            <a:r>
              <a:rPr lang="ru-RU" sz="900" b="1" dirty="0">
                <a:solidFill>
                  <a:srgbClr val="002060"/>
                </a:solidFill>
              </a:rPr>
              <a:t>(досуг, спорт)</a:t>
            </a:r>
          </a:p>
          <a:p>
            <a:pPr algn="ctr">
              <a:defRPr/>
            </a:pPr>
            <a:endParaRPr lang="ru-RU" sz="1000" dirty="0" smtClean="0"/>
          </a:p>
          <a:p>
            <a:pPr algn="ctr">
              <a:defRPr/>
            </a:pPr>
            <a:r>
              <a:rPr lang="en-US" sz="1000" b="1" dirty="0" smtClean="0">
                <a:solidFill>
                  <a:srgbClr val="C00000"/>
                </a:solidFill>
              </a:rPr>
              <a:t>4</a:t>
            </a:r>
            <a:r>
              <a:rPr lang="ru-RU" sz="1000" b="1" dirty="0" smtClean="0"/>
              <a:t>  </a:t>
            </a:r>
            <a:r>
              <a:rPr lang="ru-RU" sz="1000" b="1" dirty="0" smtClean="0">
                <a:solidFill>
                  <a:srgbClr val="C00000"/>
                </a:solidFill>
              </a:rPr>
              <a:t>(7 %)</a:t>
            </a:r>
            <a:endParaRPr lang="ru-RU" sz="1000" b="1" dirty="0">
              <a:solidFill>
                <a:srgbClr val="C00000"/>
              </a:solidFill>
            </a:endParaRPr>
          </a:p>
        </p:txBody>
      </p:sp>
      <p:sp>
        <p:nvSpPr>
          <p:cNvPr id="10" name="Скругленный прямоугольник 9"/>
          <p:cNvSpPr/>
          <p:nvPr/>
        </p:nvSpPr>
        <p:spPr>
          <a:xfrm>
            <a:off x="1144541" y="4221087"/>
            <a:ext cx="1417537" cy="1020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a:solidFill>
                  <a:srgbClr val="002060"/>
                </a:solidFill>
              </a:rPr>
              <a:t>Размещение ярмарок выходного дня</a:t>
            </a:r>
          </a:p>
          <a:p>
            <a:pPr algn="ctr">
              <a:defRPr/>
            </a:pPr>
            <a:endParaRPr lang="ru-RU" sz="1000" b="1" dirty="0"/>
          </a:p>
          <a:p>
            <a:pPr algn="ctr">
              <a:defRPr/>
            </a:pPr>
            <a:r>
              <a:rPr lang="ru-RU" sz="1000" b="1" dirty="0" smtClean="0">
                <a:solidFill>
                  <a:srgbClr val="C00000"/>
                </a:solidFill>
              </a:rPr>
              <a:t>1</a:t>
            </a:r>
            <a:r>
              <a:rPr lang="ru-RU" sz="1000" b="1" dirty="0" smtClean="0"/>
              <a:t>  </a:t>
            </a:r>
            <a:r>
              <a:rPr lang="ru-RU" sz="1000" b="1" dirty="0" smtClean="0">
                <a:solidFill>
                  <a:srgbClr val="C00000"/>
                </a:solidFill>
              </a:rPr>
              <a:t>(2%)</a:t>
            </a:r>
            <a:endParaRPr lang="ru-RU" sz="1000" b="1" dirty="0">
              <a:solidFill>
                <a:srgbClr val="C00000"/>
              </a:solidFill>
            </a:endParaRPr>
          </a:p>
        </p:txBody>
      </p:sp>
      <p:sp>
        <p:nvSpPr>
          <p:cNvPr id="11" name="Скругленный прямоугольник 10"/>
          <p:cNvSpPr/>
          <p:nvPr/>
        </p:nvSpPr>
        <p:spPr>
          <a:xfrm>
            <a:off x="3276253" y="4197294"/>
            <a:ext cx="1367830" cy="1080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a:solidFill>
                  <a:srgbClr val="002060"/>
                </a:solidFill>
              </a:rPr>
              <a:t>Согласование ограждений на  территориях многоквартирных домов</a:t>
            </a:r>
          </a:p>
          <a:p>
            <a:pPr algn="ctr">
              <a:defRPr/>
            </a:pPr>
            <a:r>
              <a:rPr lang="ru-RU" sz="1000" b="1" dirty="0" smtClean="0">
                <a:solidFill>
                  <a:srgbClr val="C00000"/>
                </a:solidFill>
              </a:rPr>
              <a:t>4  (7 %)</a:t>
            </a:r>
            <a:endParaRPr lang="ru-RU" sz="1000" b="1" dirty="0">
              <a:solidFill>
                <a:srgbClr val="C00000"/>
              </a:solidFill>
            </a:endParaRPr>
          </a:p>
        </p:txBody>
      </p:sp>
      <p:sp>
        <p:nvSpPr>
          <p:cNvPr id="12" name="Скругленный прямоугольник 11"/>
          <p:cNvSpPr/>
          <p:nvPr/>
        </p:nvSpPr>
        <p:spPr>
          <a:xfrm>
            <a:off x="5244522" y="4213123"/>
            <a:ext cx="1648395" cy="1080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00" b="1" dirty="0" smtClean="0">
                <a:solidFill>
                  <a:srgbClr val="002060"/>
                </a:solidFill>
              </a:rPr>
              <a:t>Согласование проекта решения о переводе жилого помещения в нежилое </a:t>
            </a:r>
            <a:r>
              <a:rPr lang="ru-RU" sz="900" b="1" dirty="0">
                <a:solidFill>
                  <a:srgbClr val="002060"/>
                </a:solidFill>
              </a:rPr>
              <a:t>некапитальных </a:t>
            </a:r>
            <a:r>
              <a:rPr lang="ru-RU" sz="900" b="1" dirty="0" smtClean="0">
                <a:solidFill>
                  <a:srgbClr val="002060"/>
                </a:solidFill>
              </a:rPr>
              <a:t>объектов</a:t>
            </a:r>
            <a:endParaRPr lang="ru-RU" sz="1000" b="1" dirty="0">
              <a:solidFill>
                <a:srgbClr val="002060"/>
              </a:solidFill>
            </a:endParaRPr>
          </a:p>
          <a:p>
            <a:pPr algn="ctr">
              <a:defRPr/>
            </a:pPr>
            <a:r>
              <a:rPr lang="ru-RU" sz="1000" b="1" dirty="0" smtClean="0">
                <a:solidFill>
                  <a:srgbClr val="C00000"/>
                </a:solidFill>
              </a:rPr>
              <a:t>0</a:t>
            </a:r>
            <a:r>
              <a:rPr lang="ru-RU" sz="1000" b="1" dirty="0" smtClean="0"/>
              <a:t> </a:t>
            </a:r>
            <a:r>
              <a:rPr lang="ru-RU" sz="1000" b="1" dirty="0" smtClean="0">
                <a:solidFill>
                  <a:srgbClr val="C00000"/>
                </a:solidFill>
              </a:rPr>
              <a:t>(0,0%)</a:t>
            </a:r>
            <a:endParaRPr lang="ru-RU" sz="1000" b="1" dirty="0">
              <a:solidFill>
                <a:srgbClr val="C00000"/>
              </a:solidFill>
            </a:endParaRPr>
          </a:p>
        </p:txBody>
      </p:sp>
    </p:spTree>
    <p:extLst>
      <p:ext uri="{BB962C8B-B14F-4D97-AF65-F5344CB8AC3E}">
        <p14:creationId xmlns:p14="http://schemas.microsoft.com/office/powerpoint/2010/main" val="110479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Финансовые средства, согласованные с Советом депутатов на проведение работ</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в </a:t>
            </a:r>
            <a:r>
              <a:rPr lang="ru-RU" sz="24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2019 </a:t>
            </a: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году</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endParaRPr lang="ru-RU" dirty="0"/>
          </a:p>
        </p:txBody>
      </p:sp>
      <p:graphicFrame>
        <p:nvGraphicFramePr>
          <p:cNvPr id="3" name="Диаграмма 2"/>
          <p:cNvGraphicFramePr/>
          <p:nvPr>
            <p:extLst>
              <p:ext uri="{D42A27DB-BD31-4B8C-83A1-F6EECF244321}">
                <p14:modId xmlns:p14="http://schemas.microsoft.com/office/powerpoint/2010/main" val="907385572"/>
              </p:ext>
            </p:extLst>
          </p:nvPr>
        </p:nvGraphicFramePr>
        <p:xfrm>
          <a:off x="899592" y="1268760"/>
          <a:ext cx="7776864"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3779912" y="6093296"/>
            <a:ext cx="5184576" cy="646331"/>
          </a:xfrm>
          <a:prstGeom prst="rect">
            <a:avLst/>
          </a:prstGeom>
        </p:spPr>
        <p:txBody>
          <a:bodyPr wrap="square">
            <a:spAutoFit/>
          </a:bodyPr>
          <a:lstStyle/>
          <a:p>
            <a:pPr lvl="0" algn="ctr" fontAlgn="base">
              <a:spcBef>
                <a:spcPct val="0"/>
              </a:spcBef>
              <a:spcAft>
                <a:spcPct val="0"/>
              </a:spcAft>
            </a:pPr>
            <a:r>
              <a:rPr lang="ru-RU" b="1"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charset="0"/>
                <a:cs typeface="Aharoni" panose="02010803020104030203" pitchFamily="2" charset="-79"/>
              </a:rPr>
              <a:t>Всего</a:t>
            </a:r>
            <a:r>
              <a:rPr lang="ru-RU" b="1"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charset="0"/>
                <a:cs typeface="Arial" charset="0"/>
              </a:rPr>
              <a:t> согласованных средств</a:t>
            </a:r>
            <a:r>
              <a:rPr lang="ru-RU" b="1" spc="50" dirty="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latin typeface="Arial" charset="0"/>
                <a:cs typeface="Arial" charset="0"/>
              </a:rPr>
              <a:t> </a:t>
            </a:r>
          </a:p>
          <a:p>
            <a:pPr lvl="0" algn="ctr" fontAlgn="base">
              <a:spcBef>
                <a:spcPct val="0"/>
              </a:spcBef>
              <a:spcAft>
                <a:spcPct val="0"/>
              </a:spcAft>
            </a:pPr>
            <a:r>
              <a:rPr lang="ru-RU" b="1" spc="50" dirty="0" smtClean="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latin typeface="Arial" charset="0"/>
                <a:cs typeface="Arial" charset="0"/>
              </a:rPr>
              <a:t>145 миллионов  401 тысяча 600 </a:t>
            </a:r>
            <a:r>
              <a:rPr lang="ru-RU" b="1" spc="50" dirty="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latin typeface="Arial" charset="0"/>
                <a:cs typeface="Arial" charset="0"/>
              </a:rPr>
              <a:t>рублей</a:t>
            </a:r>
          </a:p>
        </p:txBody>
      </p:sp>
    </p:spTree>
    <p:extLst>
      <p:ext uri="{BB962C8B-B14F-4D97-AF65-F5344CB8AC3E}">
        <p14:creationId xmlns:p14="http://schemas.microsoft.com/office/powerpoint/2010/main" val="2210449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Основные направления работ ,</a:t>
            </a:r>
            <a:b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b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 финансирование которых согласовано с депутатами </a:t>
            </a:r>
            <a:r>
              <a:rPr lang="en-US"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
            </a:r>
            <a:br>
              <a:rPr lang="en-US"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b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муниципального округа Митино </a:t>
            </a:r>
            <a:b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b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в </a:t>
            </a:r>
            <a:r>
              <a:rPr lang="ru-RU" altLang="ru-RU" sz="20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2019 </a:t>
            </a:r>
            <a: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t>году</a:t>
            </a:r>
            <a:br>
              <a:rPr lang="ru-RU" altLang="ru-RU" sz="20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Verdana" pitchFamily="34" charset="0"/>
                <a:ea typeface="Verdana" pitchFamily="34" charset="0"/>
                <a:cs typeface="Verdana" pitchFamily="34" charset="0"/>
              </a:rPr>
            </a:b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559646078"/>
              </p:ext>
            </p:extLst>
          </p:nvPr>
        </p:nvGraphicFramePr>
        <p:xfrm>
          <a:off x="685800" y="1600200"/>
          <a:ext cx="7848872" cy="2120326"/>
        </p:xfrm>
        <a:graphic>
          <a:graphicData uri="http://schemas.openxmlformats.org/drawingml/2006/table">
            <a:tbl>
              <a:tblPr firstRow="1" bandRow="1">
                <a:tableStyleId>{5C22544A-7EE6-4342-B048-85BDC9FD1C3A}</a:tableStyleId>
              </a:tblPr>
              <a:tblGrid>
                <a:gridCol w="4800767"/>
                <a:gridCol w="3048105"/>
              </a:tblGrid>
              <a:tr h="719353">
                <a:tc>
                  <a:txBody>
                    <a:bodyPr/>
                    <a:lstStyle/>
                    <a:p>
                      <a:pPr algn="ctr"/>
                      <a:r>
                        <a:rPr lang="ru-RU" dirty="0" smtClean="0">
                          <a:solidFill>
                            <a:srgbClr val="7030A0"/>
                          </a:solidFill>
                        </a:rPr>
                        <a:t>Наименование</a:t>
                      </a:r>
                    </a:p>
                    <a:p>
                      <a:endParaRPr lang="ru-RU" dirty="0">
                        <a:solidFill>
                          <a:srgbClr val="7030A0"/>
                        </a:solidFill>
                      </a:endParaRPr>
                    </a:p>
                  </a:txBody>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7030A0"/>
                          </a:solidFill>
                          <a:effectLst/>
                          <a:uLnTx/>
                          <a:uFillTx/>
                          <a:latin typeface="+mn-lt"/>
                          <a:ea typeface="+mn-ea"/>
                          <a:cs typeface="+mn-cs"/>
                        </a:rPr>
                        <a:t>Финансовые средства </a:t>
                      </a:r>
                      <a:endParaRPr kumimoji="0" lang="en-US" sz="1600" b="1" i="0" u="none" strike="noStrike" kern="1200" cap="none" spc="0" normalizeH="0" baseline="0" noProof="0" dirty="0" smtClean="0">
                        <a:ln>
                          <a:noFill/>
                        </a:ln>
                        <a:solidFill>
                          <a:srgbClr val="7030A0"/>
                        </a:solidFill>
                        <a:effectLst/>
                        <a:uLnTx/>
                        <a:uFillTx/>
                        <a:latin typeface="+mn-lt"/>
                        <a:ea typeface="+mn-ea"/>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7030A0"/>
                          </a:solidFill>
                          <a:effectLst/>
                          <a:uLnTx/>
                          <a:uFillTx/>
                          <a:latin typeface="+mn-lt"/>
                          <a:ea typeface="+mn-ea"/>
                          <a:cs typeface="+mn-cs"/>
                        </a:rPr>
                        <a:t>(</a:t>
                      </a:r>
                      <a:r>
                        <a:rPr kumimoji="0" lang="ru-RU" sz="1600" b="1" i="0" u="none" strike="noStrike" kern="1200" cap="none" spc="0" normalizeH="0" baseline="0" noProof="0" dirty="0" err="1" smtClean="0">
                          <a:ln>
                            <a:noFill/>
                          </a:ln>
                          <a:solidFill>
                            <a:srgbClr val="7030A0"/>
                          </a:solidFill>
                          <a:effectLst/>
                          <a:uLnTx/>
                          <a:uFillTx/>
                          <a:latin typeface="+mn-lt"/>
                          <a:ea typeface="+mn-ea"/>
                          <a:cs typeface="+mn-cs"/>
                        </a:rPr>
                        <a:t>тыс.руб</a:t>
                      </a:r>
                      <a:r>
                        <a:rPr kumimoji="0" lang="ru-RU" sz="1600" b="1" i="0" u="none" strike="noStrike" kern="1200" cap="none" spc="0" normalizeH="0" baseline="0" noProof="0" dirty="0" smtClean="0">
                          <a:ln>
                            <a:noFill/>
                          </a:ln>
                          <a:solidFill>
                            <a:srgbClr val="7030A0"/>
                          </a:solidFill>
                          <a:effectLst/>
                          <a:uLnTx/>
                          <a:uFillTx/>
                          <a:latin typeface="+mn-lt"/>
                          <a:ea typeface="+mn-ea"/>
                          <a:cs typeface="+mn-cs"/>
                        </a:rPr>
                        <a:t>.)</a:t>
                      </a:r>
                    </a:p>
                    <a:p>
                      <a:endParaRPr lang="ru-RU" dirty="0">
                        <a:solidFill>
                          <a:srgbClr val="7030A0"/>
                        </a:solidFill>
                      </a:endParaRPr>
                    </a:p>
                  </a:txBody>
                  <a:tcPr/>
                </a:tc>
              </a:tr>
              <a:tr h="11937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mn-lt"/>
                          <a:ea typeface="+mn-ea"/>
                          <a:cs typeface="+mn-cs"/>
                        </a:rPr>
                        <a:t>Благоустройство территории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C00000"/>
                          </a:solidFill>
                          <a:effectLst/>
                          <a:uLnTx/>
                          <a:uFillTx/>
                          <a:latin typeface="+mn-lt"/>
                          <a:ea typeface="+mn-ea"/>
                          <a:cs typeface="+mn-cs"/>
                        </a:rPr>
                        <a:t> района Митино</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1" dirty="0" smtClean="0">
                          <a:effectLst/>
                        </a:rPr>
                        <a:t>129 894,8</a:t>
                      </a:r>
                    </a:p>
                    <a:p>
                      <a:pPr marL="0" marR="0" indent="0" algn="ctr" defTabSz="914400" rtl="0" eaLnBrk="1" fontAlgn="auto" latinLnBrk="0" hangingPunct="1">
                        <a:lnSpc>
                          <a:spcPct val="100000"/>
                        </a:lnSpc>
                        <a:spcBef>
                          <a:spcPts val="0"/>
                        </a:spcBef>
                        <a:spcAft>
                          <a:spcPts val="0"/>
                        </a:spcAft>
                        <a:buClrTx/>
                        <a:buSzTx/>
                        <a:buFontTx/>
                        <a:buNone/>
                        <a:tabLst/>
                        <a:defRPr/>
                      </a:pPr>
                      <a:endParaRPr lang="ru-RU" sz="2000" b="1"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ru-RU" sz="1800" b="1" dirty="0" smtClean="0">
                        <a:effectLst/>
                      </a:endParaRPr>
                    </a:p>
                  </a:txBody>
                  <a:tcPr/>
                </a:tc>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892175612"/>
              </p:ext>
            </p:extLst>
          </p:nvPr>
        </p:nvGraphicFramePr>
        <p:xfrm>
          <a:off x="683568" y="3933056"/>
          <a:ext cx="7776864" cy="2291518"/>
        </p:xfrm>
        <a:graphic>
          <a:graphicData uri="http://schemas.openxmlformats.org/drawingml/2006/table">
            <a:tbl>
              <a:tblPr firstRow="1" bandRow="1">
                <a:tableStyleId>{5C22544A-7EE6-4342-B048-85BDC9FD1C3A}</a:tableStyleId>
              </a:tblPr>
              <a:tblGrid>
                <a:gridCol w="4752528"/>
                <a:gridCol w="3024336"/>
              </a:tblGrid>
              <a:tr h="2291518">
                <a:tc>
                  <a:txBody>
                    <a:bodyPr/>
                    <a:lstStyle/>
                    <a:p>
                      <a:pPr algn="ctr"/>
                      <a:r>
                        <a:rPr lang="ru-RU" sz="2400" dirty="0" smtClean="0">
                          <a:solidFill>
                            <a:srgbClr val="C00000"/>
                          </a:solidFill>
                        </a:rPr>
                        <a:t>Социальная сфера</a:t>
                      </a:r>
                    </a:p>
                    <a:p>
                      <a:pPr algn="just"/>
                      <a:r>
                        <a:rPr lang="ru-RU" sz="2400" dirty="0" smtClean="0">
                          <a:solidFill>
                            <a:srgbClr val="C00000"/>
                          </a:solidFill>
                        </a:rPr>
                        <a:t>(</a:t>
                      </a:r>
                      <a:r>
                        <a:rPr lang="ru-RU" sz="1800" dirty="0" smtClean="0">
                          <a:solidFill>
                            <a:srgbClr val="C00000"/>
                          </a:solidFill>
                        </a:rPr>
                        <a:t>досуговые мероприятия,</a:t>
                      </a:r>
                      <a:r>
                        <a:rPr lang="ru-RU" sz="1800" baseline="0" dirty="0" smtClean="0">
                          <a:solidFill>
                            <a:srgbClr val="C00000"/>
                          </a:solidFill>
                        </a:rPr>
                        <a:t> </a:t>
                      </a:r>
                      <a:r>
                        <a:rPr lang="ru-RU" sz="1800" dirty="0" smtClean="0">
                          <a:solidFill>
                            <a:srgbClr val="C00000"/>
                          </a:solidFill>
                        </a:rPr>
                        <a:t>спортивные мероприятия, закупка билетов, цветы, автотранспорт, адресная денежная помощь льготным категориям граждан, социально-бытовые услуги льготным категориям граждан)</a:t>
                      </a:r>
                      <a:endParaRPr lang="ru-RU" sz="1800" dirty="0">
                        <a:solidFill>
                          <a:srgbClr val="C00000"/>
                        </a:solidFill>
                      </a:endParaRPr>
                    </a:p>
                  </a:txBody>
                  <a:tcPr/>
                </a:tc>
                <a:tc>
                  <a:txBody>
                    <a:bodyPr/>
                    <a:lstStyle/>
                    <a:p>
                      <a:pPr algn="ctr"/>
                      <a:r>
                        <a:rPr lang="ru-RU" sz="2400" dirty="0" smtClean="0">
                          <a:solidFill>
                            <a:schemeClr val="bg1"/>
                          </a:solidFill>
                        </a:rPr>
                        <a:t>15 506,8</a:t>
                      </a:r>
                    </a:p>
                    <a:p>
                      <a:pPr algn="ctr"/>
                      <a:endParaRPr lang="ru-RU" sz="2400" dirty="0" smtClean="0"/>
                    </a:p>
                    <a:p>
                      <a:pPr algn="ctr"/>
                      <a:endParaRPr lang="ru-RU" sz="1800" dirty="0" smtClean="0"/>
                    </a:p>
                  </a:txBody>
                  <a:tcPr/>
                </a:tc>
              </a:tr>
            </a:tbl>
          </a:graphicData>
        </a:graphic>
      </p:graphicFrame>
    </p:spTree>
    <p:extLst>
      <p:ext uri="{BB962C8B-B14F-4D97-AF65-F5344CB8AC3E}">
        <p14:creationId xmlns:p14="http://schemas.microsoft.com/office/powerpoint/2010/main" val="4097259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7772400" cy="1138138"/>
          </a:xfrm>
        </p:spPr>
        <p:txBody>
          <a:bodyPr>
            <a:normAutofit fontScale="90000"/>
          </a:bodyPr>
          <a:lstStyle/>
          <a:p>
            <a:pPr algn="ctr"/>
            <a:r>
              <a:rPr lang="ru-RU" sz="24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a:r>
            <a:br>
              <a:rPr lang="ru-RU" sz="24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Рассмотрение </a:t>
            </a: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обращений жителей </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муниципального округа Митино по вопросу установки </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ограждающих устройств (шлагбаумов и </a:t>
            </a:r>
            <a:r>
              <a:rPr lang="ru-RU" sz="2400" b="1" cap="none" dirty="0" err="1">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т.д</a:t>
            </a: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на придомовых территориях</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endParaRPr lang="ru-RU" dirty="0"/>
          </a:p>
        </p:txBody>
      </p:sp>
      <p:graphicFrame>
        <p:nvGraphicFramePr>
          <p:cNvPr id="4" name="Диаграмма 3"/>
          <p:cNvGraphicFramePr/>
          <p:nvPr>
            <p:extLst>
              <p:ext uri="{D42A27DB-BD31-4B8C-83A1-F6EECF244321}">
                <p14:modId xmlns:p14="http://schemas.microsoft.com/office/powerpoint/2010/main" val="2109612897"/>
              </p:ext>
            </p:extLst>
          </p:nvPr>
        </p:nvGraphicFramePr>
        <p:xfrm>
          <a:off x="323528" y="1484784"/>
          <a:ext cx="8280920" cy="4248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2048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16632"/>
            <a:ext cx="7774632" cy="936104"/>
          </a:xfrm>
        </p:spPr>
        <p:txBody>
          <a:bodyPr>
            <a:normAutofit fontScale="90000"/>
          </a:bodyPr>
          <a:lstStyle/>
          <a:p>
            <a:pPr algn="ctr"/>
            <a:r>
              <a:rPr lang="ru-RU" altLang="ru-RU"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a:r>
            <a:br>
              <a:rPr lang="ru-RU" altLang="ru-RU"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Участие </a:t>
            </a:r>
            <a:r>
              <a:rPr lang="ru-RU" alt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главы муниципального округа</a:t>
            </a:r>
            <a:br>
              <a:rPr lang="ru-RU" alt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в различных мероприятиях</a:t>
            </a:r>
            <a:br>
              <a:rPr lang="ru-RU" alt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591661987"/>
              </p:ext>
            </p:extLst>
          </p:nvPr>
        </p:nvGraphicFramePr>
        <p:xfrm>
          <a:off x="107504" y="1124743"/>
          <a:ext cx="8784976" cy="4592782"/>
        </p:xfrm>
        <a:graphic>
          <a:graphicData uri="http://schemas.openxmlformats.org/drawingml/2006/table">
            <a:tbl>
              <a:tblPr firstRow="1" firstCol="1" bandRow="1">
                <a:tableStyleId>{5C22544A-7EE6-4342-B048-85BDC9FD1C3A}</a:tableStyleId>
              </a:tblPr>
              <a:tblGrid>
                <a:gridCol w="2572153"/>
                <a:gridCol w="5333407"/>
                <a:gridCol w="879416"/>
              </a:tblGrid>
              <a:tr h="374850">
                <a:tc>
                  <a:txBody>
                    <a:bodyPr/>
                    <a:lstStyle/>
                    <a:p>
                      <a:pPr algn="ctr">
                        <a:lnSpc>
                          <a:spcPct val="115000"/>
                        </a:lnSpc>
                        <a:spcAft>
                          <a:spcPts val="0"/>
                        </a:spcAft>
                      </a:pPr>
                      <a:r>
                        <a:rPr lang="ru-RU" sz="1600" b="1" dirty="0" smtClean="0">
                          <a:solidFill>
                            <a:srgbClr val="C00000"/>
                          </a:solidFill>
                          <a:effectLst/>
                          <a:latin typeface="Calibri"/>
                          <a:ea typeface="Calibri"/>
                          <a:cs typeface="Times New Roman"/>
                        </a:rPr>
                        <a:t>Организация</a:t>
                      </a:r>
                      <a:endParaRPr lang="ru-RU" sz="1600" b="1" dirty="0">
                        <a:solidFill>
                          <a:srgbClr val="C00000"/>
                        </a:solidFill>
                        <a:effectLst/>
                        <a:latin typeface="Calibri"/>
                        <a:ea typeface="Calibri"/>
                        <a:cs typeface="Times New Roman"/>
                      </a:endParaRPr>
                    </a:p>
                  </a:txBody>
                  <a:tcPr marL="27289" marR="27289" marT="0" marB="0"/>
                </a:tc>
                <a:tc>
                  <a:txBody>
                    <a:bodyPr/>
                    <a:lstStyle/>
                    <a:p>
                      <a:pPr algn="ctr">
                        <a:lnSpc>
                          <a:spcPct val="115000"/>
                        </a:lnSpc>
                        <a:spcAft>
                          <a:spcPts val="0"/>
                        </a:spcAft>
                      </a:pPr>
                      <a:r>
                        <a:rPr lang="ru-RU" sz="1600" b="1" dirty="0" smtClean="0">
                          <a:solidFill>
                            <a:srgbClr val="C00000"/>
                          </a:solidFill>
                          <a:effectLst/>
                          <a:latin typeface="Calibri"/>
                          <a:ea typeface="Calibri"/>
                          <a:cs typeface="Times New Roman"/>
                        </a:rPr>
                        <a:t>Мероприятие</a:t>
                      </a:r>
                      <a:endParaRPr lang="ru-RU" sz="1600" b="1" dirty="0">
                        <a:solidFill>
                          <a:srgbClr val="C00000"/>
                        </a:solidFill>
                        <a:effectLst/>
                        <a:latin typeface="Calibri"/>
                        <a:ea typeface="Calibri"/>
                        <a:cs typeface="Times New Roman"/>
                      </a:endParaRPr>
                    </a:p>
                  </a:txBody>
                  <a:tcPr marL="27289" marR="27289" marT="0" marB="0"/>
                </a:tc>
                <a:tc>
                  <a:txBody>
                    <a:bodyPr/>
                    <a:lstStyle/>
                    <a:p>
                      <a:pPr algn="ctr">
                        <a:lnSpc>
                          <a:spcPct val="115000"/>
                        </a:lnSpc>
                        <a:spcAft>
                          <a:spcPts val="0"/>
                        </a:spcAft>
                      </a:pPr>
                      <a:r>
                        <a:rPr lang="ru-RU" sz="1600" b="1" dirty="0" smtClean="0">
                          <a:solidFill>
                            <a:srgbClr val="C00000"/>
                          </a:solidFill>
                          <a:effectLst/>
                          <a:latin typeface="Calibri"/>
                          <a:ea typeface="Calibri"/>
                          <a:cs typeface="Times New Roman"/>
                        </a:rPr>
                        <a:t>Кол-во</a:t>
                      </a:r>
                      <a:endParaRPr lang="ru-RU" sz="1600" b="1" dirty="0">
                        <a:solidFill>
                          <a:srgbClr val="C00000"/>
                        </a:solidFill>
                        <a:effectLst/>
                        <a:latin typeface="Calibri"/>
                        <a:ea typeface="Calibri"/>
                        <a:cs typeface="Times New Roman"/>
                      </a:endParaRPr>
                    </a:p>
                  </a:txBody>
                  <a:tcPr marL="27289" marR="27289" marT="0" marB="0"/>
                </a:tc>
              </a:tr>
              <a:tr h="554998">
                <a:tc>
                  <a:txBody>
                    <a:bodyPr/>
                    <a:lstStyle/>
                    <a:p>
                      <a:pPr>
                        <a:lnSpc>
                          <a:spcPct val="115000"/>
                        </a:lnSpc>
                        <a:spcAft>
                          <a:spcPts val="0"/>
                        </a:spcAft>
                      </a:pPr>
                      <a:r>
                        <a:rPr lang="ru-RU" sz="1100" dirty="0">
                          <a:solidFill>
                            <a:srgbClr val="C00000"/>
                          </a:solidFill>
                          <a:effectLst/>
                        </a:rPr>
                        <a:t>Правительство Москвы </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solidFill>
                            <a:schemeClr val="bg1"/>
                          </a:solidFill>
                          <a:effectLst/>
                        </a:rPr>
                        <a:t>Совещания </a:t>
                      </a:r>
                      <a:r>
                        <a:rPr lang="ru-RU" sz="1100" dirty="0">
                          <a:solidFill>
                            <a:schemeClr val="bg1"/>
                          </a:solidFill>
                          <a:effectLst/>
                        </a:rPr>
                        <a:t>по вопросам организации </a:t>
                      </a:r>
                      <a:r>
                        <a:rPr lang="ru-RU" sz="1100" dirty="0" smtClean="0">
                          <a:solidFill>
                            <a:schemeClr val="bg1"/>
                          </a:solidFill>
                          <a:effectLst/>
                        </a:rPr>
                        <a:t>призыва граждан на военную службу в </a:t>
                      </a:r>
                      <a:r>
                        <a:rPr lang="ru-RU" sz="1100" dirty="0">
                          <a:solidFill>
                            <a:schemeClr val="bg1"/>
                          </a:solidFill>
                          <a:effectLst/>
                        </a:rPr>
                        <a:t>городе Москве </a:t>
                      </a: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2"/>
                          </a:solidFill>
                          <a:effectLst/>
                        </a:rPr>
                        <a:t>1</a:t>
                      </a:r>
                      <a:endParaRPr lang="ru-RU" sz="1100" dirty="0">
                        <a:solidFill>
                          <a:schemeClr val="bg2"/>
                        </a:solidFill>
                        <a:effectLst/>
                        <a:latin typeface="Calibri"/>
                        <a:ea typeface="Calibri"/>
                        <a:cs typeface="Times New Roman"/>
                      </a:endParaRPr>
                    </a:p>
                  </a:txBody>
                  <a:tcPr marL="27289" marR="27289" marT="0" marB="0"/>
                </a:tc>
              </a:tr>
              <a:tr h="376503">
                <a:tc rowSpan="2">
                  <a:txBody>
                    <a:bodyPr/>
                    <a:lstStyle/>
                    <a:p>
                      <a:pPr>
                        <a:lnSpc>
                          <a:spcPct val="115000"/>
                        </a:lnSpc>
                        <a:spcAft>
                          <a:spcPts val="0"/>
                        </a:spcAft>
                      </a:pPr>
                      <a:r>
                        <a:rPr lang="ru-RU" sz="1100" dirty="0">
                          <a:solidFill>
                            <a:srgbClr val="C00000"/>
                          </a:solidFill>
                          <a:effectLst/>
                        </a:rPr>
                        <a:t>Совет муниципальных образований города Москвы:</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rPr>
                        <a:t> </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Съезд Совета муниципальных образований города Москвы </a:t>
                      </a: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1</a:t>
                      </a:r>
                      <a:endParaRPr lang="ru-RU" sz="1100" dirty="0">
                        <a:effectLst/>
                        <a:latin typeface="Calibri"/>
                        <a:ea typeface="Calibri"/>
                        <a:cs typeface="Times New Roman"/>
                      </a:endParaRPr>
                    </a:p>
                  </a:txBody>
                  <a:tcPr marL="27289" marR="27289" marT="0" marB="0"/>
                </a:tc>
              </a:tr>
              <a:tr h="376503">
                <a:tc vMerge="1">
                  <a:txBody>
                    <a:bodyPr/>
                    <a:lstStyle/>
                    <a:p>
                      <a:pPr>
                        <a:lnSpc>
                          <a:spcPct val="115000"/>
                        </a:lnSpc>
                        <a:spcAft>
                          <a:spcPts val="0"/>
                        </a:spcAft>
                      </a:pP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заседания контрольно-ревизионной Комиссии  </a:t>
                      </a: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4</a:t>
                      </a:r>
                      <a:endParaRPr lang="ru-RU" sz="1100" dirty="0">
                        <a:effectLst/>
                        <a:latin typeface="Calibri"/>
                        <a:ea typeface="Calibri"/>
                        <a:cs typeface="Times New Roman"/>
                      </a:endParaRPr>
                    </a:p>
                  </a:txBody>
                  <a:tcPr marL="27289" marR="27289" marT="0" marB="0"/>
                </a:tc>
              </a:tr>
              <a:tr h="188252">
                <a:tc>
                  <a:txBody>
                    <a:bodyPr/>
                    <a:lstStyle/>
                    <a:p>
                      <a:pPr>
                        <a:lnSpc>
                          <a:spcPct val="115000"/>
                        </a:lnSpc>
                        <a:spcAft>
                          <a:spcPts val="0"/>
                        </a:spcAft>
                      </a:pPr>
                      <a:r>
                        <a:rPr lang="ru-RU" sz="1100" dirty="0">
                          <a:solidFill>
                            <a:srgbClr val="C00000"/>
                          </a:solidFill>
                          <a:effectLst/>
                        </a:rPr>
                        <a:t>Префектура СЗАО города Москвы:</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совещания по итогам недели в Префектуре СЗАО города Москвы</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52</a:t>
                      </a:r>
                      <a:endParaRPr lang="ru-RU" sz="1100" dirty="0">
                        <a:effectLst/>
                        <a:latin typeface="Calibri"/>
                        <a:ea typeface="Calibri"/>
                        <a:cs typeface="Times New Roman"/>
                      </a:endParaRPr>
                    </a:p>
                  </a:txBody>
                  <a:tcPr marL="27289" marR="27289" marT="0" marB="0"/>
                </a:tc>
              </a:tr>
              <a:tr h="376503">
                <a:tc rowSpan="4">
                  <a:txBody>
                    <a:bodyPr/>
                    <a:lstStyle/>
                    <a:p>
                      <a:pPr>
                        <a:lnSpc>
                          <a:spcPct val="115000"/>
                        </a:lnSpc>
                        <a:spcAft>
                          <a:spcPts val="0"/>
                        </a:spcAft>
                      </a:pPr>
                      <a:r>
                        <a:rPr lang="ru-RU" sz="1100" dirty="0">
                          <a:solidFill>
                            <a:srgbClr val="C00000"/>
                          </a:solidFill>
                          <a:effectLst/>
                        </a:rPr>
                        <a:t> </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rPr>
                        <a:t> </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rPr>
                        <a:t> </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rPr>
                        <a:t> </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заседания Координационного Совета Префектуры СЗАО и органов местного самоуправления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4</a:t>
                      </a:r>
                      <a:endParaRPr lang="ru-RU" sz="1100" dirty="0">
                        <a:effectLst/>
                        <a:latin typeface="Calibri"/>
                        <a:ea typeface="Calibri"/>
                        <a:cs typeface="Times New Roman"/>
                      </a:endParaRPr>
                    </a:p>
                  </a:txBody>
                  <a:tcPr marL="27289" marR="27289" marT="0" marB="0"/>
                </a:tc>
              </a:tr>
              <a:tr h="188252">
                <a:tc vMerge="1">
                  <a:txBody>
                    <a:bodyPr/>
                    <a:lstStyle/>
                    <a:p>
                      <a:pPr>
                        <a:lnSpc>
                          <a:spcPct val="115000"/>
                        </a:lnSpc>
                        <a:spcAft>
                          <a:spcPts val="0"/>
                        </a:spcAft>
                      </a:pP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заседание Общественного Совета при префекте СЗАО города Москвы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1</a:t>
                      </a:r>
                      <a:endParaRPr lang="ru-RU" sz="1100" dirty="0">
                        <a:effectLst/>
                        <a:latin typeface="Calibri"/>
                        <a:ea typeface="Calibri"/>
                        <a:cs typeface="Times New Roman"/>
                      </a:endParaRPr>
                    </a:p>
                  </a:txBody>
                  <a:tcPr marL="27289" marR="27289" marT="0" marB="0"/>
                </a:tc>
              </a:tr>
              <a:tr h="188252">
                <a:tc vMerge="1">
                  <a:txBody>
                    <a:bodyPr/>
                    <a:lstStyle/>
                    <a:p>
                      <a:pPr>
                        <a:lnSpc>
                          <a:spcPct val="115000"/>
                        </a:lnSpc>
                        <a:spcAft>
                          <a:spcPts val="0"/>
                        </a:spcAft>
                      </a:pP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встречи Префекта с населением округа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3</a:t>
                      </a:r>
                      <a:endParaRPr lang="ru-RU" sz="1100" dirty="0">
                        <a:effectLst/>
                        <a:latin typeface="Calibri"/>
                        <a:ea typeface="Calibri"/>
                        <a:cs typeface="Times New Roman"/>
                      </a:endParaRPr>
                    </a:p>
                  </a:txBody>
                  <a:tcPr marL="27289" marR="27289" marT="0" marB="0"/>
                </a:tc>
              </a:tr>
              <a:tr h="376503">
                <a:tc vMerge="1">
                  <a:txBody>
                    <a:bodyPr/>
                    <a:lstStyle/>
                    <a:p>
                      <a:pPr>
                        <a:lnSpc>
                          <a:spcPct val="115000"/>
                        </a:lnSpc>
                        <a:spcAft>
                          <a:spcPts val="0"/>
                        </a:spcAft>
                      </a:pP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совещания по вопросу </a:t>
                      </a:r>
                      <a:r>
                        <a:rPr lang="ru-RU" sz="1100" dirty="0" smtClean="0">
                          <a:solidFill>
                            <a:schemeClr val="bg1"/>
                          </a:solidFill>
                          <a:effectLst/>
                        </a:rPr>
                        <a:t>призыва</a:t>
                      </a:r>
                      <a:r>
                        <a:rPr lang="ru-RU" sz="1100" baseline="0" dirty="0" smtClean="0">
                          <a:solidFill>
                            <a:schemeClr val="bg1"/>
                          </a:solidFill>
                          <a:effectLst/>
                        </a:rPr>
                        <a:t> граждан на военную службу</a:t>
                      </a:r>
                      <a:endParaRPr lang="ru-RU" sz="1100" dirty="0">
                        <a:solidFill>
                          <a:schemeClr val="bg1"/>
                        </a:solidFill>
                        <a:effectLst/>
                      </a:endParaRP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2</a:t>
                      </a:r>
                      <a:endParaRPr lang="ru-RU" sz="1100" dirty="0">
                        <a:effectLst/>
                        <a:latin typeface="Calibri"/>
                        <a:ea typeface="Calibri"/>
                        <a:cs typeface="Times New Roman"/>
                      </a:endParaRPr>
                    </a:p>
                  </a:txBody>
                  <a:tcPr marL="27289" marR="27289" marT="0" marB="0"/>
                </a:tc>
              </a:tr>
              <a:tr h="554998">
                <a:tc>
                  <a:txBody>
                    <a:bodyPr/>
                    <a:lstStyle/>
                    <a:p>
                      <a:pPr>
                        <a:lnSpc>
                          <a:spcPct val="115000"/>
                        </a:lnSpc>
                        <a:spcAft>
                          <a:spcPts val="0"/>
                        </a:spcAft>
                      </a:pPr>
                      <a:r>
                        <a:rPr lang="ru-RU" sz="1100" dirty="0">
                          <a:solidFill>
                            <a:srgbClr val="C00000"/>
                          </a:solidFill>
                          <a:effectLst/>
                        </a:rPr>
                        <a:t>Управа района Митино города Москвы </a:t>
                      </a:r>
                    </a:p>
                    <a:p>
                      <a:pPr>
                        <a:lnSpc>
                          <a:spcPct val="115000"/>
                        </a:lnSpc>
                        <a:spcAft>
                          <a:spcPts val="0"/>
                        </a:spcAft>
                      </a:pPr>
                      <a:r>
                        <a:rPr lang="ru-RU" sz="1100" dirty="0">
                          <a:solidFill>
                            <a:srgbClr val="C00000"/>
                          </a:solidFill>
                          <a:effectLst/>
                        </a:rPr>
                        <a:t> </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встречи главы управы с населением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12 </a:t>
                      </a:r>
                      <a:endParaRPr lang="ru-RU" sz="1100" dirty="0">
                        <a:effectLst/>
                        <a:latin typeface="Calibri"/>
                        <a:ea typeface="Calibri"/>
                        <a:cs typeface="Times New Roman"/>
                      </a:endParaRPr>
                    </a:p>
                  </a:txBody>
                  <a:tcPr marL="27289" marR="27289" marT="0" marB="0"/>
                </a:tc>
              </a:tr>
              <a:tr h="564756">
                <a:tc>
                  <a:txBody>
                    <a:bodyPr/>
                    <a:lstStyle/>
                    <a:p>
                      <a:pPr>
                        <a:lnSpc>
                          <a:spcPct val="115000"/>
                        </a:lnSpc>
                        <a:spcAft>
                          <a:spcPts val="0"/>
                        </a:spcAft>
                      </a:pPr>
                      <a:r>
                        <a:rPr lang="ru-RU" sz="1100" dirty="0">
                          <a:solidFill>
                            <a:srgbClr val="C00000"/>
                          </a:solidFill>
                          <a:effectLst/>
                        </a:rPr>
                        <a:t>Тушинский военный Комиссариат </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solidFill>
                            <a:schemeClr val="bg1"/>
                          </a:solidFill>
                          <a:effectLst/>
                        </a:rPr>
                        <a:t>заседания </a:t>
                      </a:r>
                      <a:r>
                        <a:rPr lang="ru-RU" sz="1100" dirty="0">
                          <a:solidFill>
                            <a:schemeClr val="bg1"/>
                          </a:solidFill>
                          <a:effectLst/>
                        </a:rPr>
                        <a:t>по подведению итогов призыва граждан на военную службу в осеннюю призывную кампанию </a:t>
                      </a: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latin typeface="Calibri"/>
                          <a:ea typeface="Calibri"/>
                          <a:cs typeface="Times New Roman"/>
                        </a:rPr>
                        <a:t>2</a:t>
                      </a:r>
                      <a:endParaRPr lang="ru-RU" sz="1100" dirty="0">
                        <a:effectLst/>
                        <a:latin typeface="Calibri"/>
                        <a:ea typeface="Calibri"/>
                        <a:cs typeface="Times New Roman"/>
                      </a:endParaRPr>
                    </a:p>
                  </a:txBody>
                  <a:tcPr marL="27289" marR="27289" marT="0" marB="0"/>
                </a:tc>
              </a:tr>
              <a:tr h="376503">
                <a:tc>
                  <a:txBody>
                    <a:bodyPr/>
                    <a:lstStyle/>
                    <a:p>
                      <a:pPr>
                        <a:lnSpc>
                          <a:spcPct val="115000"/>
                        </a:lnSpc>
                        <a:spcAft>
                          <a:spcPts val="0"/>
                        </a:spcAft>
                      </a:pPr>
                      <a:r>
                        <a:rPr lang="ru-RU" sz="1100" dirty="0">
                          <a:solidFill>
                            <a:srgbClr val="C00000"/>
                          </a:solidFill>
                          <a:effectLst/>
                        </a:rPr>
                        <a:t>ВПП «Единая Россия»</a:t>
                      </a:r>
                      <a:endParaRPr lang="ru-RU" sz="1100" dirty="0">
                        <a:solidFill>
                          <a:srgbClr val="C0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окружные партийные форумы с руководством МГРО Партии «Единая Россия»</a:t>
                      </a: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latin typeface="Calibri"/>
                          <a:ea typeface="Calibri"/>
                          <a:cs typeface="Times New Roman"/>
                        </a:rPr>
                        <a:t>2</a:t>
                      </a:r>
                      <a:endParaRPr lang="ru-RU" sz="1100" dirty="0">
                        <a:effectLst/>
                        <a:latin typeface="Calibri"/>
                        <a:ea typeface="Calibri"/>
                        <a:cs typeface="Times New Roman"/>
                      </a:endParaRPr>
                    </a:p>
                  </a:txBody>
                  <a:tcPr marL="27289" marR="27289" marT="0" marB="0"/>
                </a:tc>
              </a:tr>
            </a:tbl>
          </a:graphicData>
        </a:graphic>
      </p:graphicFrame>
    </p:spTree>
    <p:extLst>
      <p:ext uri="{BB962C8B-B14F-4D97-AF65-F5344CB8AC3E}">
        <p14:creationId xmlns:p14="http://schemas.microsoft.com/office/powerpoint/2010/main" val="3410187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7702624" cy="1066130"/>
          </a:xfrm>
        </p:spPr>
        <p:txBody>
          <a:bodyPr>
            <a:noAutofit/>
          </a:bodyPr>
          <a:lstStyle/>
          <a:p>
            <a:pPr algn="ctr"/>
            <a:r>
              <a:rPr lang="ru-RU" altLang="ru-RU" sz="28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a:r>
            <a:br>
              <a:rPr lang="ru-RU" altLang="ru-RU" sz="28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8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Участие </a:t>
            </a:r>
            <a: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главы муниципального округа</a:t>
            </a:r>
            <a:b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в различных мероприятиях</a:t>
            </a:r>
            <a:b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a:r>
            <a:b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855173793"/>
              </p:ext>
            </p:extLst>
          </p:nvPr>
        </p:nvGraphicFramePr>
        <p:xfrm>
          <a:off x="107504" y="1124744"/>
          <a:ext cx="8784976" cy="4518389"/>
        </p:xfrm>
        <a:graphic>
          <a:graphicData uri="http://schemas.openxmlformats.org/drawingml/2006/table">
            <a:tbl>
              <a:tblPr firstRow="1" firstCol="1" bandRow="1">
                <a:tableStyleId>{5C22544A-7EE6-4342-B048-85BDC9FD1C3A}</a:tableStyleId>
              </a:tblPr>
              <a:tblGrid>
                <a:gridCol w="2572153"/>
                <a:gridCol w="5333407"/>
                <a:gridCol w="879416"/>
              </a:tblGrid>
              <a:tr h="671603">
                <a:tc>
                  <a:txBody>
                    <a:bodyPr/>
                    <a:lstStyle/>
                    <a:p>
                      <a:pPr algn="ctr">
                        <a:lnSpc>
                          <a:spcPct val="115000"/>
                        </a:lnSpc>
                        <a:spcAft>
                          <a:spcPts val="0"/>
                        </a:spcAft>
                      </a:pPr>
                      <a:r>
                        <a:rPr lang="ru-RU" sz="1600" b="1" dirty="0" smtClean="0">
                          <a:solidFill>
                            <a:srgbClr val="C00000"/>
                          </a:solidFill>
                          <a:effectLst/>
                          <a:latin typeface="Calibri"/>
                          <a:ea typeface="Calibri"/>
                          <a:cs typeface="Times New Roman"/>
                        </a:rPr>
                        <a:t>Организация</a:t>
                      </a:r>
                      <a:endParaRPr lang="ru-RU" sz="1600" b="1" dirty="0">
                        <a:solidFill>
                          <a:srgbClr val="C00000"/>
                        </a:solidFill>
                        <a:effectLst/>
                        <a:latin typeface="Calibri"/>
                        <a:ea typeface="Calibri"/>
                        <a:cs typeface="Times New Roman"/>
                      </a:endParaRPr>
                    </a:p>
                  </a:txBody>
                  <a:tcPr marL="27289" marR="27289" marT="0" marB="0"/>
                </a:tc>
                <a:tc>
                  <a:txBody>
                    <a:bodyPr/>
                    <a:lstStyle/>
                    <a:p>
                      <a:pPr algn="ctr">
                        <a:lnSpc>
                          <a:spcPct val="115000"/>
                        </a:lnSpc>
                        <a:spcAft>
                          <a:spcPts val="0"/>
                        </a:spcAft>
                      </a:pPr>
                      <a:r>
                        <a:rPr lang="ru-RU" sz="1600" b="1" dirty="0" smtClean="0">
                          <a:solidFill>
                            <a:srgbClr val="C00000"/>
                          </a:solidFill>
                          <a:effectLst/>
                          <a:latin typeface="Calibri"/>
                          <a:ea typeface="Calibri"/>
                          <a:cs typeface="Times New Roman"/>
                        </a:rPr>
                        <a:t>Мероприятие</a:t>
                      </a:r>
                      <a:endParaRPr lang="ru-RU" sz="1600" b="1" dirty="0">
                        <a:solidFill>
                          <a:srgbClr val="C00000"/>
                        </a:solidFill>
                        <a:effectLst/>
                        <a:latin typeface="Calibri"/>
                        <a:ea typeface="Calibri"/>
                        <a:cs typeface="Times New Roman"/>
                      </a:endParaRPr>
                    </a:p>
                  </a:txBody>
                  <a:tcPr marL="27289" marR="27289" marT="0" marB="0"/>
                </a:tc>
                <a:tc>
                  <a:txBody>
                    <a:bodyPr/>
                    <a:lstStyle/>
                    <a:p>
                      <a:pPr algn="ctr">
                        <a:lnSpc>
                          <a:spcPct val="115000"/>
                        </a:lnSpc>
                        <a:spcAft>
                          <a:spcPts val="0"/>
                        </a:spcAft>
                      </a:pPr>
                      <a:r>
                        <a:rPr lang="ru-RU" sz="1600" b="1" dirty="0" smtClean="0">
                          <a:solidFill>
                            <a:srgbClr val="C00000"/>
                          </a:solidFill>
                          <a:effectLst/>
                          <a:latin typeface="Calibri"/>
                          <a:ea typeface="Calibri"/>
                          <a:cs typeface="Times New Roman"/>
                        </a:rPr>
                        <a:t>Кол-во</a:t>
                      </a:r>
                      <a:endParaRPr lang="ru-RU" sz="1600" b="1" dirty="0">
                        <a:solidFill>
                          <a:srgbClr val="C00000"/>
                        </a:solidFill>
                        <a:effectLst/>
                        <a:latin typeface="Calibri"/>
                        <a:ea typeface="Calibri"/>
                        <a:cs typeface="Times New Roman"/>
                      </a:endParaRPr>
                    </a:p>
                  </a:txBody>
                  <a:tcPr marL="27289" marR="27289" marT="0" marB="0"/>
                </a:tc>
              </a:tr>
              <a:tr h="671603">
                <a:tc>
                  <a:txBody>
                    <a:bodyPr/>
                    <a:lstStyle/>
                    <a:p>
                      <a:pPr>
                        <a:lnSpc>
                          <a:spcPct val="115000"/>
                        </a:lnSpc>
                        <a:spcAft>
                          <a:spcPts val="0"/>
                        </a:spcAft>
                      </a:pPr>
                      <a:r>
                        <a:rPr lang="ru-RU" sz="1100" dirty="0">
                          <a:solidFill>
                            <a:srgbClr val="FF0000"/>
                          </a:solidFill>
                          <a:effectLst/>
                        </a:rPr>
                        <a:t>Московское городское отделение ВПП «Единая Россия» </a:t>
                      </a:r>
                    </a:p>
                    <a:p>
                      <a:pPr>
                        <a:lnSpc>
                          <a:spcPct val="115000"/>
                        </a:lnSpc>
                        <a:spcAft>
                          <a:spcPts val="0"/>
                        </a:spcAft>
                      </a:pPr>
                      <a:r>
                        <a:rPr lang="ru-RU" sz="1100" dirty="0">
                          <a:solidFill>
                            <a:srgbClr val="FF0000"/>
                          </a:solidFill>
                          <a:effectLst/>
                        </a:rPr>
                        <a:t> </a:t>
                      </a:r>
                      <a:endParaRPr lang="ru-RU" sz="1100" dirty="0">
                        <a:solidFill>
                          <a:srgbClr val="FF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заседания регионального политического Совета МГРО Партии «Единая Россия»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2</a:t>
                      </a:r>
                      <a:endParaRPr lang="ru-RU" sz="1100" dirty="0">
                        <a:effectLst/>
                        <a:latin typeface="Calibri"/>
                        <a:ea typeface="Calibri"/>
                        <a:cs typeface="Times New Roman"/>
                      </a:endParaRPr>
                    </a:p>
                  </a:txBody>
                  <a:tcPr marL="27289" marR="27289" marT="0" marB="0"/>
                </a:tc>
              </a:tr>
              <a:tr h="447735">
                <a:tc rowSpan="3">
                  <a:txBody>
                    <a:bodyPr/>
                    <a:lstStyle/>
                    <a:p>
                      <a:pPr>
                        <a:lnSpc>
                          <a:spcPct val="115000"/>
                        </a:lnSpc>
                        <a:spcAft>
                          <a:spcPts val="0"/>
                        </a:spcAft>
                      </a:pPr>
                      <a:r>
                        <a:rPr lang="ru-RU" sz="1100" dirty="0">
                          <a:solidFill>
                            <a:srgbClr val="FF0000"/>
                          </a:solidFill>
                          <a:effectLst/>
                        </a:rPr>
                        <a:t>Совет депутатов муниципального округа Митино:</a:t>
                      </a:r>
                      <a:endParaRPr lang="ru-RU" sz="1100" dirty="0">
                        <a:solidFill>
                          <a:srgbClr val="FF0000"/>
                        </a:solidFill>
                        <a:effectLst/>
                        <a:latin typeface="Calibri"/>
                        <a:ea typeface="Calibri"/>
                        <a:cs typeface="Times New Roman"/>
                      </a:endParaRPr>
                    </a:p>
                    <a:p>
                      <a:pPr>
                        <a:lnSpc>
                          <a:spcPct val="115000"/>
                        </a:lnSpc>
                        <a:spcAft>
                          <a:spcPts val="0"/>
                        </a:spcAft>
                      </a:pPr>
                      <a:r>
                        <a:rPr lang="ru-RU" sz="1100" dirty="0">
                          <a:solidFill>
                            <a:srgbClr val="FF0000"/>
                          </a:solidFill>
                          <a:effectLst/>
                        </a:rPr>
                        <a:t> </a:t>
                      </a:r>
                      <a:endParaRPr lang="ru-RU" sz="1100" dirty="0">
                        <a:solidFill>
                          <a:srgbClr val="FF0000"/>
                        </a:solidFill>
                        <a:effectLst/>
                        <a:latin typeface="Calibri"/>
                        <a:ea typeface="Calibri"/>
                        <a:cs typeface="Times New Roman"/>
                      </a:endParaRPr>
                    </a:p>
                    <a:p>
                      <a:pPr>
                        <a:lnSpc>
                          <a:spcPct val="115000"/>
                        </a:lnSpc>
                        <a:spcAft>
                          <a:spcPts val="0"/>
                        </a:spcAft>
                      </a:pPr>
                      <a:r>
                        <a:rPr lang="ru-RU" sz="1100" dirty="0">
                          <a:solidFill>
                            <a:srgbClr val="FF0000"/>
                          </a:solidFill>
                          <a:effectLst/>
                        </a:rPr>
                        <a:t> </a:t>
                      </a:r>
                      <a:endParaRPr lang="ru-RU" sz="1100" dirty="0">
                        <a:solidFill>
                          <a:srgbClr val="FF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прием населения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rPr>
                        <a:t>56</a:t>
                      </a:r>
                      <a:endParaRPr lang="ru-RU" sz="1100" dirty="0">
                        <a:effectLst/>
                        <a:latin typeface="Calibri"/>
                        <a:ea typeface="Calibri"/>
                        <a:cs typeface="Times New Roman"/>
                      </a:endParaRPr>
                    </a:p>
                  </a:txBody>
                  <a:tcPr marL="27289" marR="27289" marT="0" marB="0"/>
                </a:tc>
              </a:tr>
              <a:tr h="223867">
                <a:tc vMerge="1">
                  <a:txBody>
                    <a:bodyPr/>
                    <a:lstStyle/>
                    <a:p>
                      <a:pPr>
                        <a:lnSpc>
                          <a:spcPct val="115000"/>
                        </a:lnSpc>
                        <a:spcAft>
                          <a:spcPts val="0"/>
                        </a:spcAft>
                      </a:pPr>
                      <a:endParaRPr lang="ru-RU" sz="1100" dirty="0">
                        <a:solidFill>
                          <a:srgbClr val="FF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заседания Совета депутатов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rPr>
                        <a:t>15</a:t>
                      </a:r>
                      <a:endParaRPr lang="ru-RU" sz="1100" dirty="0">
                        <a:effectLst/>
                        <a:latin typeface="Calibri"/>
                        <a:ea typeface="Calibri"/>
                        <a:cs typeface="Times New Roman"/>
                      </a:endParaRPr>
                    </a:p>
                  </a:txBody>
                  <a:tcPr marL="27289" marR="27289" marT="0" marB="0"/>
                </a:tc>
              </a:tr>
              <a:tr h="447735">
                <a:tc vMerge="1">
                  <a:txBody>
                    <a:bodyPr/>
                    <a:lstStyle/>
                    <a:p>
                      <a:pPr>
                        <a:lnSpc>
                          <a:spcPct val="115000"/>
                        </a:lnSpc>
                        <a:spcAft>
                          <a:spcPts val="0"/>
                        </a:spcAft>
                      </a:pPr>
                      <a:endParaRPr lang="ru-RU" sz="1100" dirty="0">
                        <a:solidFill>
                          <a:srgbClr val="FF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заседания комиссий Совета депутатов муниципального округа Митино    </a:t>
                      </a:r>
                    </a:p>
                    <a:p>
                      <a:pP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latin typeface="Calibri"/>
                          <a:ea typeface="Calibri"/>
                          <a:cs typeface="Times New Roman"/>
                        </a:rPr>
                        <a:t>32</a:t>
                      </a:r>
                      <a:endParaRPr lang="ru-RU" sz="1100" dirty="0">
                        <a:effectLst/>
                        <a:latin typeface="Calibri"/>
                        <a:ea typeface="Calibri"/>
                        <a:cs typeface="Times New Roman"/>
                      </a:endParaRPr>
                    </a:p>
                  </a:txBody>
                  <a:tcPr marL="27289" marR="27289" marT="0" marB="0"/>
                </a:tc>
              </a:tr>
              <a:tr h="671603">
                <a:tc>
                  <a:txBody>
                    <a:bodyPr/>
                    <a:lstStyle/>
                    <a:p>
                      <a:pPr>
                        <a:lnSpc>
                          <a:spcPct val="115000"/>
                        </a:lnSpc>
                        <a:spcAft>
                          <a:spcPts val="0"/>
                        </a:spcAft>
                      </a:pPr>
                      <a:r>
                        <a:rPr lang="ru-RU" sz="1100" dirty="0">
                          <a:solidFill>
                            <a:srgbClr val="FF0000"/>
                          </a:solidFill>
                          <a:effectLst/>
                        </a:rPr>
                        <a:t>Аппарат Совета депутатов муниципального округа Митино </a:t>
                      </a:r>
                    </a:p>
                    <a:p>
                      <a:pPr>
                        <a:lnSpc>
                          <a:spcPct val="115000"/>
                        </a:lnSpc>
                        <a:spcAft>
                          <a:spcPts val="0"/>
                        </a:spcAft>
                      </a:pPr>
                      <a:r>
                        <a:rPr lang="ru-RU" sz="1100" dirty="0">
                          <a:solidFill>
                            <a:srgbClr val="FF0000"/>
                          </a:solidFill>
                          <a:effectLst/>
                        </a:rPr>
                        <a:t> </a:t>
                      </a:r>
                      <a:endParaRPr lang="ru-RU" sz="1100" dirty="0">
                        <a:solidFill>
                          <a:srgbClr val="FF0000"/>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рабочие совещания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39 </a:t>
                      </a:r>
                      <a:endParaRPr lang="ru-RU" sz="1100" dirty="0">
                        <a:effectLst/>
                        <a:latin typeface="Calibri"/>
                        <a:ea typeface="Calibri"/>
                        <a:cs typeface="Times New Roman"/>
                      </a:endParaRPr>
                    </a:p>
                  </a:txBody>
                  <a:tcPr marL="27289" marR="27289" marT="0" marB="0"/>
                </a:tc>
              </a:tr>
              <a:tr h="447735">
                <a:tc rowSpan="3">
                  <a:txBody>
                    <a:bodyPr/>
                    <a:lstStyle/>
                    <a:p>
                      <a:pPr>
                        <a:lnSpc>
                          <a:spcPct val="115000"/>
                        </a:lnSpc>
                        <a:spcAft>
                          <a:spcPts val="0"/>
                        </a:spcAft>
                      </a:pPr>
                      <a:r>
                        <a:rPr lang="ru-RU" sz="1100" dirty="0">
                          <a:solidFill>
                            <a:srgbClr val="FF0000"/>
                          </a:solidFill>
                          <a:effectLst/>
                        </a:rPr>
                        <a:t>Муниципальный округ Митино:  </a:t>
                      </a:r>
                      <a:endParaRPr lang="ru-RU" sz="1100" dirty="0">
                        <a:solidFill>
                          <a:srgbClr val="FF0000"/>
                        </a:solidFill>
                        <a:effectLst/>
                        <a:latin typeface="Calibri"/>
                        <a:ea typeface="Calibri"/>
                        <a:cs typeface="Times New Roman"/>
                      </a:endParaRPr>
                    </a:p>
                    <a:p>
                      <a:pPr>
                        <a:lnSpc>
                          <a:spcPct val="115000"/>
                        </a:lnSpc>
                        <a:spcAft>
                          <a:spcPts val="0"/>
                        </a:spcAft>
                      </a:pPr>
                      <a:r>
                        <a:rPr lang="ru-RU" sz="1100" dirty="0">
                          <a:effectLst/>
                        </a:rPr>
                        <a:t> </a:t>
                      </a:r>
                      <a:endParaRPr lang="ru-RU" sz="1100" dirty="0">
                        <a:effectLst/>
                        <a:latin typeface="Calibri"/>
                        <a:ea typeface="Calibri"/>
                        <a:cs typeface="Times New Roman"/>
                      </a:endParaRP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прием населения района Митино депутатом Государственной Думы Онищенко Г.Г.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latin typeface="Calibri"/>
                          <a:ea typeface="Calibri"/>
                          <a:cs typeface="Times New Roman"/>
                        </a:rPr>
                        <a:t>3</a:t>
                      </a:r>
                      <a:endParaRPr lang="ru-RU" sz="1100" dirty="0">
                        <a:effectLst/>
                        <a:latin typeface="Calibri"/>
                        <a:ea typeface="Calibri"/>
                        <a:cs typeface="Times New Roman"/>
                      </a:endParaRPr>
                    </a:p>
                  </a:txBody>
                  <a:tcPr marL="27289" marR="27289" marT="0" marB="0"/>
                </a:tc>
              </a:tr>
              <a:tr h="223867">
                <a:tc vMerge="1">
                  <a:txBody>
                    <a:bodyPr/>
                    <a:lstStyle/>
                    <a:p>
                      <a:pPr>
                        <a:lnSpc>
                          <a:spcPct val="115000"/>
                        </a:lnSpc>
                        <a:spcAft>
                          <a:spcPts val="0"/>
                        </a:spcAft>
                      </a:pPr>
                      <a:endParaRPr lang="ru-RU" sz="1100" dirty="0">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местные праздничные и зрелищные мероприятия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smtClean="0">
                          <a:effectLst/>
                        </a:rPr>
                        <a:t>12</a:t>
                      </a:r>
                      <a:endParaRPr lang="ru-RU" sz="1100" dirty="0">
                        <a:effectLst/>
                        <a:latin typeface="Calibri"/>
                        <a:ea typeface="Calibri"/>
                        <a:cs typeface="Times New Roman"/>
                      </a:endParaRPr>
                    </a:p>
                  </a:txBody>
                  <a:tcPr marL="27289" marR="27289" marT="0" marB="0"/>
                </a:tc>
              </a:tr>
              <a:tr h="223867">
                <a:tc vMerge="1">
                  <a:txBody>
                    <a:bodyPr/>
                    <a:lstStyle/>
                    <a:p>
                      <a:pPr>
                        <a:lnSpc>
                          <a:spcPct val="115000"/>
                        </a:lnSpc>
                        <a:spcAft>
                          <a:spcPts val="0"/>
                        </a:spcAft>
                      </a:pPr>
                      <a:endParaRPr lang="ru-RU" sz="1100" dirty="0">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встречи с жителями на дворовых территориях в летний период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8</a:t>
                      </a:r>
                      <a:endParaRPr lang="ru-RU" sz="1100" dirty="0">
                        <a:effectLst/>
                        <a:latin typeface="Calibri"/>
                        <a:ea typeface="Calibri"/>
                        <a:cs typeface="Times New Roman"/>
                      </a:endParaRPr>
                    </a:p>
                  </a:txBody>
                  <a:tcPr marL="27289" marR="27289" marT="0" marB="0"/>
                </a:tc>
              </a:tr>
              <a:tr h="488774">
                <a:tc>
                  <a:txBody>
                    <a:bodyPr/>
                    <a:lstStyle/>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solidFill>
                            <a:schemeClr val="bg1"/>
                          </a:solidFill>
                          <a:effectLst/>
                        </a:rPr>
                        <a:t>- субботники </a:t>
                      </a:r>
                      <a:endParaRPr lang="ru-RU" sz="1100" dirty="0">
                        <a:solidFill>
                          <a:schemeClr val="bg1"/>
                        </a:solidFill>
                        <a:effectLst/>
                        <a:latin typeface="Calibri"/>
                        <a:ea typeface="Calibri"/>
                        <a:cs typeface="Times New Roman"/>
                      </a:endParaRPr>
                    </a:p>
                  </a:txBody>
                  <a:tcPr marL="27289" marR="27289" marT="0" marB="0"/>
                </a:tc>
                <a:tc>
                  <a:txBody>
                    <a:bodyPr/>
                    <a:lstStyle/>
                    <a:p>
                      <a:pPr>
                        <a:lnSpc>
                          <a:spcPct val="115000"/>
                        </a:lnSpc>
                        <a:spcAft>
                          <a:spcPts val="0"/>
                        </a:spcAft>
                      </a:pPr>
                      <a:r>
                        <a:rPr lang="ru-RU" sz="1100" dirty="0">
                          <a:effectLst/>
                        </a:rPr>
                        <a:t>2</a:t>
                      </a:r>
                      <a:endParaRPr lang="ru-RU" sz="1100" dirty="0">
                        <a:effectLst/>
                        <a:latin typeface="Calibri"/>
                        <a:ea typeface="Calibri"/>
                        <a:cs typeface="Times New Roman"/>
                      </a:endParaRPr>
                    </a:p>
                  </a:txBody>
                  <a:tcPr marL="27289" marR="27289" marT="0" marB="0"/>
                </a:tc>
              </a:tr>
            </a:tbl>
          </a:graphicData>
        </a:graphic>
      </p:graphicFrame>
    </p:spTree>
    <p:extLst>
      <p:ext uri="{BB962C8B-B14F-4D97-AF65-F5344CB8AC3E}">
        <p14:creationId xmlns:p14="http://schemas.microsoft.com/office/powerpoint/2010/main" val="3306836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16632"/>
            <a:ext cx="7702624" cy="864096"/>
          </a:xfrm>
        </p:spPr>
        <p:txBody>
          <a:bodyPr>
            <a:noAutofit/>
          </a:bodyPr>
          <a:lstStyle/>
          <a:p>
            <a:pPr algn="ctr"/>
            <a:r>
              <a:rPr lang="ru-RU"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Профильные Комиссии </a:t>
            </a:r>
            <a:r>
              <a:rPr lang="en-US"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a:r>
            <a:br>
              <a:rPr lang="en-US"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Совета депутатов</a:t>
            </a:r>
            <a:br>
              <a:rPr lang="ru-RU"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муниципального округа Митино (созыв 2017 года)</a:t>
            </a:r>
            <a:br>
              <a:rPr lang="ru-RU" sz="1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endParaRPr lang="ru-RU" sz="1800" dirty="0"/>
          </a:p>
        </p:txBody>
      </p:sp>
      <p:graphicFrame>
        <p:nvGraphicFramePr>
          <p:cNvPr id="3" name="Таблица 2"/>
          <p:cNvGraphicFramePr>
            <a:graphicFrameLocks noGrp="1"/>
          </p:cNvGraphicFramePr>
          <p:nvPr>
            <p:extLst>
              <p:ext uri="{D42A27DB-BD31-4B8C-83A1-F6EECF244321}">
                <p14:modId xmlns:p14="http://schemas.microsoft.com/office/powerpoint/2010/main" val="3564355782"/>
              </p:ext>
            </p:extLst>
          </p:nvPr>
        </p:nvGraphicFramePr>
        <p:xfrm>
          <a:off x="395536" y="980729"/>
          <a:ext cx="8496944" cy="5745703"/>
        </p:xfrm>
        <a:graphic>
          <a:graphicData uri="http://schemas.openxmlformats.org/drawingml/2006/table">
            <a:tbl>
              <a:tblPr firstRow="1" bandRow="1">
                <a:tableStyleId>{5C22544A-7EE6-4342-B048-85BDC9FD1C3A}</a:tableStyleId>
              </a:tblPr>
              <a:tblGrid>
                <a:gridCol w="575624"/>
                <a:gridCol w="5520991"/>
                <a:gridCol w="2400329"/>
              </a:tblGrid>
              <a:tr h="514192">
                <a:tc>
                  <a:txBody>
                    <a:bodyPr/>
                    <a:lstStyle/>
                    <a:p>
                      <a:pPr algn="ctr">
                        <a:lnSpc>
                          <a:spcPct val="115000"/>
                        </a:lnSpc>
                        <a:spcAft>
                          <a:spcPts val="0"/>
                        </a:spcAft>
                      </a:pPr>
                      <a:r>
                        <a:rPr lang="en-US" sz="1200" dirty="0">
                          <a:solidFill>
                            <a:srgbClr val="7030A0"/>
                          </a:solidFill>
                          <a:effectLst/>
                          <a:latin typeface="Times New Roman"/>
                          <a:ea typeface="Times New Roman"/>
                          <a:cs typeface="Times New Roman"/>
                        </a:rPr>
                        <a:t>NN</a:t>
                      </a:r>
                      <a:endParaRPr lang="ru-RU" sz="1100" dirty="0">
                        <a:solidFill>
                          <a:srgbClr val="7030A0"/>
                        </a:solidFill>
                        <a:effectLst/>
                        <a:latin typeface="Calibri"/>
                        <a:ea typeface="Times New Roman"/>
                        <a:cs typeface="Times New Roman"/>
                      </a:endParaRPr>
                    </a:p>
                    <a:p>
                      <a:pPr algn="ctr">
                        <a:lnSpc>
                          <a:spcPct val="115000"/>
                        </a:lnSpc>
                        <a:spcAft>
                          <a:spcPts val="0"/>
                        </a:spcAft>
                      </a:pPr>
                      <a:r>
                        <a:rPr lang="ru-RU" sz="1200" dirty="0">
                          <a:solidFill>
                            <a:srgbClr val="7030A0"/>
                          </a:solidFill>
                          <a:effectLst/>
                          <a:latin typeface="Times New Roman"/>
                          <a:ea typeface="Times New Roman"/>
                          <a:cs typeface="Times New Roman"/>
                        </a:rPr>
                        <a:t>п/п</a:t>
                      </a:r>
                      <a:endParaRPr lang="ru-RU" sz="1100" dirty="0">
                        <a:solidFill>
                          <a:srgbClr val="7030A0"/>
                        </a:solidFill>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a:solidFill>
                            <a:srgbClr val="7030A0"/>
                          </a:solidFill>
                          <a:effectLst/>
                          <a:latin typeface="Times New Roman"/>
                          <a:ea typeface="Times New Roman"/>
                          <a:cs typeface="Times New Roman"/>
                        </a:rPr>
                        <a:t> </a:t>
                      </a:r>
                      <a:endParaRPr lang="ru-RU" sz="1100" dirty="0">
                        <a:solidFill>
                          <a:srgbClr val="7030A0"/>
                        </a:solidFill>
                        <a:effectLst/>
                        <a:latin typeface="Calibri"/>
                        <a:ea typeface="Times New Roman"/>
                        <a:cs typeface="Times New Roman"/>
                      </a:endParaRPr>
                    </a:p>
                    <a:p>
                      <a:pPr algn="ctr">
                        <a:lnSpc>
                          <a:spcPct val="115000"/>
                        </a:lnSpc>
                        <a:spcAft>
                          <a:spcPts val="0"/>
                        </a:spcAft>
                      </a:pPr>
                      <a:r>
                        <a:rPr lang="ru-RU" sz="1200" dirty="0">
                          <a:solidFill>
                            <a:srgbClr val="7030A0"/>
                          </a:solidFill>
                          <a:effectLst/>
                          <a:latin typeface="Times New Roman"/>
                          <a:ea typeface="Times New Roman"/>
                          <a:cs typeface="Times New Roman"/>
                        </a:rPr>
                        <a:t>Название Комиссии</a:t>
                      </a:r>
                      <a:endParaRPr lang="ru-RU" sz="1100" dirty="0">
                        <a:solidFill>
                          <a:srgbClr val="7030A0"/>
                        </a:solidFill>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ru-RU" sz="1200" dirty="0">
                          <a:solidFill>
                            <a:srgbClr val="7030A0"/>
                          </a:solidFill>
                          <a:effectLst/>
                          <a:latin typeface="Times New Roman"/>
                          <a:ea typeface="Times New Roman"/>
                          <a:cs typeface="Times New Roman"/>
                        </a:rPr>
                        <a:t>Персональный состав</a:t>
                      </a:r>
                      <a:endParaRPr lang="ru-RU" sz="1100" dirty="0">
                        <a:solidFill>
                          <a:srgbClr val="7030A0"/>
                        </a:solidFill>
                        <a:effectLst/>
                        <a:latin typeface="Calibri"/>
                        <a:ea typeface="Times New Roman"/>
                        <a:cs typeface="Times New Roman"/>
                      </a:endParaRPr>
                    </a:p>
                    <a:p>
                      <a:pPr algn="ctr">
                        <a:lnSpc>
                          <a:spcPct val="115000"/>
                        </a:lnSpc>
                        <a:spcAft>
                          <a:spcPts val="0"/>
                        </a:spcAft>
                      </a:pPr>
                      <a:r>
                        <a:rPr lang="ru-RU" sz="1200" dirty="0">
                          <a:solidFill>
                            <a:srgbClr val="7030A0"/>
                          </a:solidFill>
                          <a:effectLst/>
                          <a:latin typeface="Times New Roman"/>
                          <a:ea typeface="Times New Roman"/>
                          <a:cs typeface="Times New Roman"/>
                        </a:rPr>
                        <a:t>Комиссии</a:t>
                      </a:r>
                      <a:endParaRPr lang="ru-RU" sz="1100" dirty="0">
                        <a:solidFill>
                          <a:srgbClr val="7030A0"/>
                        </a:solidFill>
                        <a:effectLst/>
                        <a:latin typeface="Calibri"/>
                        <a:ea typeface="Times New Roman"/>
                        <a:cs typeface="Times New Roman"/>
                      </a:endParaRPr>
                    </a:p>
                  </a:txBody>
                  <a:tcPr marL="68580" marR="68580" marT="0" marB="0"/>
                </a:tc>
              </a:tr>
              <a:tr h="1256378">
                <a:tc>
                  <a:txBody>
                    <a:bodyPr/>
                    <a:lstStyle/>
                    <a:p>
                      <a:pPr algn="ctr">
                        <a:lnSpc>
                          <a:spcPct val="115000"/>
                        </a:lnSpc>
                        <a:spcAft>
                          <a:spcPts val="0"/>
                        </a:spcAft>
                      </a:pPr>
                      <a:r>
                        <a:rPr lang="ru-RU" sz="1100" dirty="0" smtClean="0">
                          <a:effectLst/>
                          <a:latin typeface="Calibri"/>
                          <a:ea typeface="Times New Roman"/>
                          <a:cs typeface="Times New Roman"/>
                        </a:rPr>
                        <a:t>1.</a:t>
                      </a:r>
                      <a:endParaRPr lang="ru-RU" sz="11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300" b="1" dirty="0">
                          <a:effectLst/>
                          <a:latin typeface="Times New Roman"/>
                          <a:ea typeface="Times New Roman"/>
                          <a:cs typeface="Times New Roman"/>
                        </a:rPr>
                        <a:t>Комиссия по развитию муниципального округа Митино</a:t>
                      </a:r>
                      <a:endParaRPr lang="ru-RU" sz="1300" b="1" dirty="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ru-RU" sz="1050" b="1" dirty="0">
                          <a:solidFill>
                            <a:srgbClr val="C00000"/>
                          </a:solidFill>
                          <a:effectLst/>
                          <a:latin typeface="Times New Roman"/>
                          <a:ea typeface="Times New Roman"/>
                          <a:cs typeface="Times New Roman"/>
                        </a:rPr>
                        <a:t>Председатель:</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b="1" dirty="0" err="1">
                          <a:solidFill>
                            <a:srgbClr val="C00000"/>
                          </a:solidFill>
                          <a:effectLst/>
                          <a:latin typeface="Times New Roman"/>
                          <a:ea typeface="Times New Roman"/>
                          <a:cs typeface="Times New Roman"/>
                        </a:rPr>
                        <a:t>Живилин</a:t>
                      </a:r>
                      <a:r>
                        <a:rPr lang="ru-RU" sz="1050" b="1" dirty="0">
                          <a:solidFill>
                            <a:srgbClr val="C00000"/>
                          </a:solidFill>
                          <a:effectLst/>
                          <a:latin typeface="Times New Roman"/>
                          <a:ea typeface="Times New Roman"/>
                          <a:cs typeface="Times New Roman"/>
                        </a:rPr>
                        <a:t> В.В</a:t>
                      </a:r>
                      <a:r>
                        <a:rPr lang="ru-RU" sz="1050" b="1" dirty="0" smtClean="0">
                          <a:solidFill>
                            <a:srgbClr val="C00000"/>
                          </a:solidFill>
                          <a:effectLst/>
                          <a:latin typeface="Times New Roman"/>
                          <a:ea typeface="Times New Roman"/>
                          <a:cs typeface="Times New Roman"/>
                        </a:rPr>
                        <a:t>.</a:t>
                      </a:r>
                      <a:r>
                        <a:rPr lang="ru-RU" sz="1050" b="1" dirty="0">
                          <a:solidFill>
                            <a:srgbClr val="C00000"/>
                          </a:solidFill>
                          <a:effectLst/>
                          <a:latin typeface="Times New Roman"/>
                          <a:ea typeface="Times New Roman"/>
                          <a:cs typeface="Times New Roman"/>
                        </a:rPr>
                        <a:t> </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Члены:</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Анашкин Ю.А.</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Мухина Н.Б.</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Смирнова Т.В.</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 </a:t>
                      </a:r>
                      <a:endParaRPr lang="ru-RU" sz="1050" dirty="0">
                        <a:solidFill>
                          <a:srgbClr val="C00000"/>
                        </a:solidFill>
                        <a:effectLst/>
                        <a:latin typeface="Calibri"/>
                        <a:ea typeface="Times New Roman"/>
                        <a:cs typeface="Times New Roman"/>
                      </a:endParaRPr>
                    </a:p>
                  </a:txBody>
                  <a:tcPr marL="68580" marR="68580" marT="0" marB="0"/>
                </a:tc>
              </a:tr>
              <a:tr h="1256378">
                <a:tc>
                  <a:txBody>
                    <a:bodyPr/>
                    <a:lstStyle/>
                    <a:p>
                      <a:pPr algn="ctr">
                        <a:lnSpc>
                          <a:spcPct val="115000"/>
                        </a:lnSpc>
                        <a:spcAft>
                          <a:spcPts val="0"/>
                        </a:spcAft>
                      </a:pPr>
                      <a:r>
                        <a:rPr lang="ru-RU" sz="1100" dirty="0" smtClean="0">
                          <a:effectLst/>
                          <a:latin typeface="Calibri"/>
                          <a:ea typeface="Times New Roman"/>
                          <a:cs typeface="Times New Roman"/>
                        </a:rPr>
                        <a:t>2.</a:t>
                      </a:r>
                      <a:endParaRPr lang="ru-RU" sz="11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300" b="1" dirty="0">
                          <a:effectLst/>
                          <a:latin typeface="Times New Roman"/>
                          <a:ea typeface="Times New Roman"/>
                          <a:cs typeface="Times New Roman"/>
                        </a:rPr>
                        <a:t>Комиссия по организационным, регламентным и социальным вопросам</a:t>
                      </a:r>
                      <a:endParaRPr lang="ru-RU" sz="1300" b="1" dirty="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ru-RU" sz="1050" b="1" dirty="0">
                          <a:solidFill>
                            <a:srgbClr val="C00000"/>
                          </a:solidFill>
                          <a:effectLst/>
                          <a:latin typeface="Times New Roman"/>
                          <a:ea typeface="Times New Roman"/>
                          <a:cs typeface="Times New Roman"/>
                        </a:rPr>
                        <a:t>Председатель:</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b="1" dirty="0">
                          <a:solidFill>
                            <a:srgbClr val="C00000"/>
                          </a:solidFill>
                          <a:effectLst/>
                          <a:latin typeface="Times New Roman"/>
                          <a:ea typeface="Times New Roman"/>
                          <a:cs typeface="Times New Roman"/>
                        </a:rPr>
                        <a:t>Киселева О.Н</a:t>
                      </a:r>
                      <a:r>
                        <a:rPr lang="ru-RU" sz="1050" b="1" dirty="0" smtClean="0">
                          <a:solidFill>
                            <a:srgbClr val="C00000"/>
                          </a:solidFill>
                          <a:effectLst/>
                          <a:latin typeface="Times New Roman"/>
                          <a:ea typeface="Times New Roman"/>
                          <a:cs typeface="Times New Roman"/>
                        </a:rPr>
                        <a:t>.</a:t>
                      </a:r>
                      <a:r>
                        <a:rPr lang="ru-RU" sz="1050" b="1" dirty="0">
                          <a:solidFill>
                            <a:srgbClr val="C00000"/>
                          </a:solidFill>
                          <a:effectLst/>
                          <a:latin typeface="Times New Roman"/>
                          <a:ea typeface="Times New Roman"/>
                          <a:cs typeface="Times New Roman"/>
                        </a:rPr>
                        <a:t> </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Члены:</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err="1">
                          <a:solidFill>
                            <a:srgbClr val="C00000"/>
                          </a:solidFill>
                          <a:effectLst/>
                          <a:latin typeface="Times New Roman"/>
                          <a:ea typeface="Times New Roman"/>
                          <a:cs typeface="Times New Roman"/>
                        </a:rPr>
                        <a:t>Баландин</a:t>
                      </a:r>
                      <a:r>
                        <a:rPr lang="ru-RU" sz="1050" dirty="0">
                          <a:solidFill>
                            <a:srgbClr val="C00000"/>
                          </a:solidFill>
                          <a:effectLst/>
                          <a:latin typeface="Times New Roman"/>
                          <a:ea typeface="Times New Roman"/>
                          <a:cs typeface="Times New Roman"/>
                        </a:rPr>
                        <a:t> Н.Л.</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Зудина Г.В.</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Кононов И.Г.</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 </a:t>
                      </a:r>
                      <a:endParaRPr lang="ru-RU" sz="1050" dirty="0">
                        <a:solidFill>
                          <a:srgbClr val="C00000"/>
                        </a:solidFill>
                        <a:effectLst/>
                        <a:latin typeface="Calibri"/>
                        <a:ea typeface="Times New Roman"/>
                        <a:cs typeface="Times New Roman"/>
                      </a:endParaRPr>
                    </a:p>
                  </a:txBody>
                  <a:tcPr marL="68580" marR="68580" marT="0" marB="0"/>
                </a:tc>
              </a:tr>
              <a:tr h="1256378">
                <a:tc>
                  <a:txBody>
                    <a:bodyPr/>
                    <a:lstStyle/>
                    <a:p>
                      <a:pPr algn="ctr">
                        <a:lnSpc>
                          <a:spcPct val="115000"/>
                        </a:lnSpc>
                        <a:spcAft>
                          <a:spcPts val="0"/>
                        </a:spcAft>
                      </a:pPr>
                      <a:r>
                        <a:rPr lang="ru-RU" sz="1100" dirty="0" smtClean="0">
                          <a:effectLst/>
                          <a:latin typeface="Calibri"/>
                          <a:ea typeface="Times New Roman"/>
                          <a:cs typeface="Times New Roman"/>
                        </a:rPr>
                        <a:t>3.</a:t>
                      </a:r>
                      <a:endParaRPr lang="ru-RU" sz="11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300" b="1" dirty="0">
                          <a:effectLst/>
                          <a:latin typeface="Times New Roman"/>
                          <a:ea typeface="Times New Roman"/>
                          <a:cs typeface="Times New Roman"/>
                        </a:rPr>
                        <a:t>Бюджетно-финансовая Комиссия</a:t>
                      </a:r>
                      <a:endParaRPr lang="ru-RU" sz="1300" b="1" dirty="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ru-RU" sz="1050" b="1" dirty="0">
                          <a:solidFill>
                            <a:srgbClr val="C00000"/>
                          </a:solidFill>
                          <a:effectLst/>
                          <a:latin typeface="Times New Roman"/>
                          <a:ea typeface="Times New Roman"/>
                          <a:cs typeface="Times New Roman"/>
                        </a:rPr>
                        <a:t>Председатель:</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b="1" dirty="0">
                          <a:solidFill>
                            <a:srgbClr val="C00000"/>
                          </a:solidFill>
                          <a:effectLst/>
                          <a:latin typeface="Times New Roman"/>
                          <a:ea typeface="Times New Roman"/>
                          <a:cs typeface="Times New Roman"/>
                        </a:rPr>
                        <a:t>Чистякова Н.М</a:t>
                      </a:r>
                      <a:r>
                        <a:rPr lang="ru-RU" sz="1050" b="1" dirty="0" smtClean="0">
                          <a:solidFill>
                            <a:srgbClr val="C00000"/>
                          </a:solidFill>
                          <a:effectLst/>
                          <a:latin typeface="Times New Roman"/>
                          <a:ea typeface="Times New Roman"/>
                          <a:cs typeface="Times New Roman"/>
                        </a:rPr>
                        <a:t>.</a:t>
                      </a:r>
                      <a:r>
                        <a:rPr lang="ru-RU" sz="1050" b="1" dirty="0">
                          <a:solidFill>
                            <a:srgbClr val="C00000"/>
                          </a:solidFill>
                          <a:effectLst/>
                          <a:latin typeface="Times New Roman"/>
                          <a:ea typeface="Times New Roman"/>
                          <a:cs typeface="Times New Roman"/>
                        </a:rPr>
                        <a:t> </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Члены:</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err="1">
                          <a:solidFill>
                            <a:srgbClr val="C00000"/>
                          </a:solidFill>
                          <a:effectLst/>
                          <a:latin typeface="Times New Roman"/>
                          <a:ea typeface="Times New Roman"/>
                          <a:cs typeface="Times New Roman"/>
                        </a:rPr>
                        <a:t>Куранов</a:t>
                      </a:r>
                      <a:r>
                        <a:rPr lang="ru-RU" sz="1050" dirty="0">
                          <a:solidFill>
                            <a:srgbClr val="C00000"/>
                          </a:solidFill>
                          <a:effectLst/>
                          <a:latin typeface="Times New Roman"/>
                          <a:ea typeface="Times New Roman"/>
                          <a:cs typeface="Times New Roman"/>
                        </a:rPr>
                        <a:t> В.В.</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Сотникова М.Н.</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Чередникова Т.А.</a:t>
                      </a:r>
                      <a:endParaRPr lang="ru-RU" sz="1050"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 </a:t>
                      </a:r>
                      <a:endParaRPr lang="ru-RU" sz="1050" dirty="0">
                        <a:solidFill>
                          <a:srgbClr val="C00000"/>
                        </a:solidFill>
                        <a:effectLst/>
                        <a:latin typeface="Calibri"/>
                        <a:ea typeface="Times New Roman"/>
                        <a:cs typeface="Times New Roman"/>
                      </a:endParaRPr>
                    </a:p>
                  </a:txBody>
                  <a:tcPr marL="68580" marR="68580" marT="0" marB="0"/>
                </a:tc>
              </a:tr>
              <a:tr h="1333299">
                <a:tc>
                  <a:txBody>
                    <a:bodyPr/>
                    <a:lstStyle/>
                    <a:p>
                      <a:pPr algn="ctr">
                        <a:lnSpc>
                          <a:spcPct val="115000"/>
                        </a:lnSpc>
                        <a:spcAft>
                          <a:spcPts val="0"/>
                        </a:spcAft>
                      </a:pPr>
                      <a:r>
                        <a:rPr lang="ru-RU" sz="1100" dirty="0" smtClean="0">
                          <a:effectLst/>
                          <a:latin typeface="Calibri"/>
                          <a:ea typeface="Times New Roman"/>
                          <a:cs typeface="Times New Roman"/>
                        </a:rPr>
                        <a:t>4.</a:t>
                      </a:r>
                      <a:endParaRPr lang="ru-RU" sz="1100" dirty="0">
                        <a:effectLst/>
                        <a:latin typeface="Calibri"/>
                        <a:ea typeface="Times New Roman"/>
                        <a:cs typeface="Times New Roman"/>
                      </a:endParaRPr>
                    </a:p>
                  </a:txBody>
                  <a:tcPr marL="68580" marR="68580" marT="0" marB="0"/>
                </a:tc>
                <a:tc>
                  <a:txBody>
                    <a:bodyPr/>
                    <a:lstStyle/>
                    <a:p>
                      <a:pPr marR="21590" algn="just">
                        <a:lnSpc>
                          <a:spcPct val="115000"/>
                        </a:lnSpc>
                        <a:spcAft>
                          <a:spcPts val="0"/>
                        </a:spcAft>
                      </a:pPr>
                      <a:r>
                        <a:rPr lang="ru-RU" sz="1300" b="1" dirty="0">
                          <a:effectLst/>
                          <a:latin typeface="Times New Roman"/>
                          <a:ea typeface="Times New Roman"/>
                          <a:cs typeface="Times New Roman"/>
                        </a:rPr>
                        <a:t>Комиссия Совета депутатов муниципального округа Митино по соблюдению лицами, замещающими муниципальные должности, ограничений, запретов и исполнения ими обязанностей, установленных законодательством Российской Федерации о противодействии коррупции </a:t>
                      </a:r>
                      <a:endParaRPr lang="ru-RU" sz="1300" b="1" dirty="0">
                        <a:effectLst/>
                        <a:latin typeface="Calibri"/>
                        <a:ea typeface="Times New Roman"/>
                        <a:cs typeface="Times New Roman"/>
                      </a:endParaRPr>
                    </a:p>
                    <a:p>
                      <a:pPr algn="just">
                        <a:lnSpc>
                          <a:spcPct val="115000"/>
                        </a:lnSpc>
                        <a:spcAft>
                          <a:spcPts val="0"/>
                        </a:spcAft>
                      </a:pPr>
                      <a:r>
                        <a:rPr lang="ru-RU" sz="1300" b="1" dirty="0">
                          <a:effectLst/>
                          <a:latin typeface="Times New Roman"/>
                          <a:ea typeface="Times New Roman"/>
                          <a:cs typeface="Times New Roman"/>
                        </a:rPr>
                        <a:t> </a:t>
                      </a:r>
                      <a:endParaRPr lang="ru-RU" sz="1300" b="1" dirty="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ru-RU" sz="1050" b="1" dirty="0">
                          <a:solidFill>
                            <a:srgbClr val="C00000"/>
                          </a:solidFill>
                          <a:effectLst/>
                          <a:latin typeface="Times New Roman"/>
                          <a:ea typeface="Times New Roman"/>
                          <a:cs typeface="Times New Roman"/>
                        </a:rPr>
                        <a:t>Председатель:</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b="1" dirty="0">
                          <a:solidFill>
                            <a:srgbClr val="C00000"/>
                          </a:solidFill>
                          <a:effectLst/>
                          <a:latin typeface="Times New Roman"/>
                          <a:ea typeface="Times New Roman"/>
                          <a:cs typeface="Times New Roman"/>
                        </a:rPr>
                        <a:t>Сотникова М.Н</a:t>
                      </a:r>
                      <a:r>
                        <a:rPr lang="ru-RU" sz="1050" b="1" dirty="0" smtClean="0">
                          <a:solidFill>
                            <a:srgbClr val="C00000"/>
                          </a:solidFill>
                          <a:effectLst/>
                          <a:latin typeface="Times New Roman"/>
                          <a:ea typeface="Times New Roman"/>
                          <a:cs typeface="Times New Roman"/>
                        </a:rPr>
                        <a:t>.</a:t>
                      </a:r>
                      <a:r>
                        <a:rPr lang="ru-RU" sz="1050" b="1" dirty="0">
                          <a:solidFill>
                            <a:srgbClr val="C00000"/>
                          </a:solidFill>
                          <a:effectLst/>
                          <a:latin typeface="Times New Roman"/>
                          <a:ea typeface="Times New Roman"/>
                          <a:cs typeface="Times New Roman"/>
                        </a:rPr>
                        <a:t> </a:t>
                      </a:r>
                      <a:endParaRPr lang="ru-RU" sz="1050" b="1" dirty="0">
                        <a:solidFill>
                          <a:srgbClr val="C00000"/>
                        </a:solidFill>
                        <a:effectLst/>
                        <a:latin typeface="Calibri"/>
                        <a:ea typeface="Times New Roman"/>
                        <a:cs typeface="Times New Roman"/>
                      </a:endParaRPr>
                    </a:p>
                    <a:p>
                      <a:pPr algn="just">
                        <a:lnSpc>
                          <a:spcPct val="115000"/>
                        </a:lnSpc>
                        <a:spcAft>
                          <a:spcPts val="0"/>
                        </a:spcAft>
                      </a:pPr>
                      <a:r>
                        <a:rPr lang="ru-RU" sz="1050" dirty="0">
                          <a:solidFill>
                            <a:srgbClr val="C00000"/>
                          </a:solidFill>
                          <a:effectLst/>
                          <a:latin typeface="Times New Roman"/>
                          <a:ea typeface="Times New Roman"/>
                          <a:cs typeface="Times New Roman"/>
                        </a:rPr>
                        <a:t>Члены:</a:t>
                      </a:r>
                      <a:endParaRPr lang="ru-RU" sz="1050" dirty="0">
                        <a:solidFill>
                          <a:srgbClr val="C00000"/>
                        </a:solidFill>
                        <a:effectLst/>
                        <a:latin typeface="Calibri"/>
                        <a:ea typeface="Times New Roman"/>
                        <a:cs typeface="Times New Roman"/>
                      </a:endParaRPr>
                    </a:p>
                    <a:p>
                      <a:pPr>
                        <a:lnSpc>
                          <a:spcPct val="115000"/>
                        </a:lnSpc>
                        <a:spcAft>
                          <a:spcPts val="0"/>
                        </a:spcAft>
                      </a:pPr>
                      <a:r>
                        <a:rPr lang="ru-RU" sz="1050" dirty="0" err="1">
                          <a:solidFill>
                            <a:srgbClr val="C00000"/>
                          </a:solidFill>
                          <a:effectLst/>
                          <a:latin typeface="Times New Roman"/>
                          <a:ea typeface="Times New Roman"/>
                          <a:cs typeface="Times New Roman"/>
                        </a:rPr>
                        <a:t>Баландин</a:t>
                      </a:r>
                      <a:r>
                        <a:rPr lang="ru-RU" sz="1050" dirty="0">
                          <a:solidFill>
                            <a:srgbClr val="C00000"/>
                          </a:solidFill>
                          <a:effectLst/>
                          <a:latin typeface="Times New Roman"/>
                          <a:ea typeface="Times New Roman"/>
                          <a:cs typeface="Times New Roman"/>
                        </a:rPr>
                        <a:t> Н.Л.</a:t>
                      </a:r>
                      <a:endParaRPr lang="ru-RU" sz="1050" dirty="0">
                        <a:solidFill>
                          <a:srgbClr val="C00000"/>
                        </a:solidFill>
                        <a:effectLst/>
                        <a:latin typeface="Calibri"/>
                        <a:ea typeface="Times New Roman"/>
                        <a:cs typeface="Times New Roman"/>
                      </a:endParaRPr>
                    </a:p>
                    <a:p>
                      <a:pPr>
                        <a:lnSpc>
                          <a:spcPct val="115000"/>
                        </a:lnSpc>
                        <a:spcAft>
                          <a:spcPts val="0"/>
                        </a:spcAft>
                      </a:pPr>
                      <a:r>
                        <a:rPr lang="ru-RU" sz="1050" dirty="0">
                          <a:solidFill>
                            <a:srgbClr val="C00000"/>
                          </a:solidFill>
                          <a:effectLst/>
                          <a:latin typeface="Times New Roman"/>
                          <a:ea typeface="Times New Roman"/>
                          <a:cs typeface="Times New Roman"/>
                        </a:rPr>
                        <a:t>Зудина Г.В.</a:t>
                      </a:r>
                      <a:endParaRPr lang="ru-RU" sz="1050" dirty="0">
                        <a:solidFill>
                          <a:srgbClr val="C00000"/>
                        </a:solidFill>
                        <a:effectLst/>
                        <a:latin typeface="Calibri"/>
                        <a:ea typeface="Times New Roman"/>
                        <a:cs typeface="Times New Roman"/>
                      </a:endParaRPr>
                    </a:p>
                    <a:p>
                      <a:pPr>
                        <a:lnSpc>
                          <a:spcPct val="115000"/>
                        </a:lnSpc>
                        <a:spcAft>
                          <a:spcPts val="0"/>
                        </a:spcAft>
                      </a:pPr>
                      <a:r>
                        <a:rPr lang="ru-RU" sz="1050" dirty="0">
                          <a:solidFill>
                            <a:srgbClr val="C00000"/>
                          </a:solidFill>
                          <a:effectLst/>
                          <a:latin typeface="Times New Roman"/>
                          <a:ea typeface="Times New Roman"/>
                          <a:cs typeface="Times New Roman"/>
                        </a:rPr>
                        <a:t>Чередникова Т.А. </a:t>
                      </a:r>
                      <a:endParaRPr lang="ru-RU" sz="1050" dirty="0">
                        <a:solidFill>
                          <a:srgbClr val="C00000"/>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886057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7630616" cy="922114"/>
          </a:xfrm>
        </p:spPr>
        <p:txBody>
          <a:bodyPr>
            <a:normAutofit fontScale="90000"/>
          </a:bodyPr>
          <a:lstStyle/>
          <a:p>
            <a:pPr algn="ct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Мероприятия муниципального округа Митино</a:t>
            </a:r>
            <a:b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в </a:t>
            </a:r>
            <a:r>
              <a:rPr lang="ru-RU" sz="22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2019 </a:t>
            </a:r>
            <a:r>
              <a:rPr 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году </a:t>
            </a:r>
            <a:r>
              <a:rPr 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a:r>
            <a:br>
              <a:rPr 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1124148099"/>
              </p:ext>
            </p:extLst>
          </p:nvPr>
        </p:nvGraphicFramePr>
        <p:xfrm>
          <a:off x="179512" y="863874"/>
          <a:ext cx="8784976" cy="5663992"/>
        </p:xfrm>
        <a:graphic>
          <a:graphicData uri="http://schemas.openxmlformats.org/drawingml/2006/table">
            <a:tbl>
              <a:tblPr firstRow="1" firstCol="1" bandRow="1">
                <a:tableStyleId>{5C22544A-7EE6-4342-B048-85BDC9FD1C3A}</a:tableStyleId>
              </a:tblPr>
              <a:tblGrid>
                <a:gridCol w="626569"/>
                <a:gridCol w="2763407"/>
                <a:gridCol w="1842580"/>
                <a:gridCol w="3552420"/>
              </a:tblGrid>
              <a:tr h="632780">
                <a:tc>
                  <a:txBody>
                    <a:bodyPr/>
                    <a:lstStyle/>
                    <a:p>
                      <a:pPr algn="ctr">
                        <a:spcAft>
                          <a:spcPts val="0"/>
                        </a:spcAft>
                      </a:pPr>
                      <a:r>
                        <a:rPr lang="ru-RU" sz="1400" dirty="0">
                          <a:solidFill>
                            <a:srgbClr val="C00000"/>
                          </a:solidFill>
                          <a:effectLst/>
                        </a:rPr>
                        <a:t>№</a:t>
                      </a:r>
                    </a:p>
                    <a:p>
                      <a:pPr algn="ctr">
                        <a:spcAft>
                          <a:spcPts val="0"/>
                        </a:spcAft>
                      </a:pPr>
                      <a:r>
                        <a:rPr lang="ru-RU" sz="1400" dirty="0">
                          <a:solidFill>
                            <a:srgbClr val="C00000"/>
                          </a:solidFill>
                          <a:effectLst/>
                        </a:rPr>
                        <a:t>п/п</a:t>
                      </a:r>
                    </a:p>
                    <a:p>
                      <a:pPr algn="ctr">
                        <a:spcAft>
                          <a:spcPts val="0"/>
                        </a:spcAft>
                      </a:pPr>
                      <a:r>
                        <a:rPr lang="ru-RU" sz="1400" dirty="0">
                          <a:solidFill>
                            <a:srgbClr val="C00000"/>
                          </a:solidFill>
                          <a:effectLst/>
                        </a:rPr>
                        <a:t> </a:t>
                      </a:r>
                      <a:endParaRPr lang="ru-RU" sz="1400" dirty="0">
                        <a:solidFill>
                          <a:srgbClr val="C00000"/>
                        </a:solidFill>
                        <a:effectLst/>
                        <a:latin typeface="Times New Roman"/>
                        <a:ea typeface="Times New Roman"/>
                      </a:endParaRPr>
                    </a:p>
                  </a:txBody>
                  <a:tcPr marL="61162" marR="61162" marT="0" marB="0"/>
                </a:tc>
                <a:tc>
                  <a:txBody>
                    <a:bodyPr/>
                    <a:lstStyle/>
                    <a:p>
                      <a:pPr algn="ctr">
                        <a:spcAft>
                          <a:spcPts val="0"/>
                        </a:spcAft>
                      </a:pPr>
                      <a:endParaRPr lang="ru-RU" sz="1400" dirty="0" smtClean="0">
                        <a:solidFill>
                          <a:srgbClr val="C00000"/>
                        </a:solidFill>
                        <a:effectLst/>
                      </a:endParaRPr>
                    </a:p>
                    <a:p>
                      <a:pPr algn="ctr">
                        <a:spcAft>
                          <a:spcPts val="0"/>
                        </a:spcAft>
                      </a:pPr>
                      <a:r>
                        <a:rPr lang="ru-RU" sz="1400" dirty="0" smtClean="0">
                          <a:solidFill>
                            <a:srgbClr val="C00000"/>
                          </a:solidFill>
                          <a:effectLst/>
                        </a:rPr>
                        <a:t>Наименование</a:t>
                      </a:r>
                      <a:endParaRPr lang="ru-RU" sz="1400" dirty="0">
                        <a:solidFill>
                          <a:srgbClr val="C00000"/>
                        </a:solidFill>
                        <a:effectLst/>
                        <a:latin typeface="Times New Roman"/>
                        <a:ea typeface="Times New Roman"/>
                      </a:endParaRPr>
                    </a:p>
                  </a:txBody>
                  <a:tcPr marL="61162" marR="61162" marT="0" marB="0"/>
                </a:tc>
                <a:tc>
                  <a:txBody>
                    <a:bodyPr/>
                    <a:lstStyle/>
                    <a:p>
                      <a:pPr algn="ctr">
                        <a:spcAft>
                          <a:spcPts val="0"/>
                        </a:spcAft>
                      </a:pPr>
                      <a:endParaRPr lang="ru-RU" sz="1400" dirty="0" smtClean="0">
                        <a:solidFill>
                          <a:srgbClr val="C00000"/>
                        </a:solidFill>
                        <a:effectLst/>
                      </a:endParaRPr>
                    </a:p>
                    <a:p>
                      <a:pPr algn="ctr">
                        <a:spcAft>
                          <a:spcPts val="0"/>
                        </a:spcAft>
                      </a:pPr>
                      <a:r>
                        <a:rPr lang="ru-RU" sz="1400" dirty="0" smtClean="0">
                          <a:solidFill>
                            <a:srgbClr val="C00000"/>
                          </a:solidFill>
                          <a:effectLst/>
                        </a:rPr>
                        <a:t>Дата</a:t>
                      </a:r>
                      <a:r>
                        <a:rPr lang="en-US" sz="1400" baseline="0" dirty="0" smtClean="0">
                          <a:solidFill>
                            <a:srgbClr val="C00000"/>
                          </a:solidFill>
                          <a:effectLst/>
                        </a:rPr>
                        <a:t> </a:t>
                      </a:r>
                      <a:r>
                        <a:rPr lang="ru-RU" sz="1400" dirty="0" smtClean="0">
                          <a:solidFill>
                            <a:srgbClr val="C00000"/>
                          </a:solidFill>
                          <a:effectLst/>
                        </a:rPr>
                        <a:t>проведения</a:t>
                      </a:r>
                      <a:endParaRPr lang="ru-RU" sz="1400" dirty="0">
                        <a:solidFill>
                          <a:srgbClr val="C00000"/>
                        </a:solidFill>
                        <a:effectLst/>
                        <a:latin typeface="Times New Roman"/>
                        <a:ea typeface="Times New Roman"/>
                      </a:endParaRPr>
                    </a:p>
                  </a:txBody>
                  <a:tcPr marL="61162" marR="61162" marT="0" marB="0"/>
                </a:tc>
                <a:tc>
                  <a:txBody>
                    <a:bodyPr/>
                    <a:lstStyle/>
                    <a:p>
                      <a:pPr algn="ctr">
                        <a:spcAft>
                          <a:spcPts val="0"/>
                        </a:spcAft>
                      </a:pPr>
                      <a:endParaRPr lang="ru-RU" sz="1400" dirty="0" smtClean="0">
                        <a:solidFill>
                          <a:srgbClr val="C00000"/>
                        </a:solidFill>
                        <a:effectLst/>
                      </a:endParaRPr>
                    </a:p>
                    <a:p>
                      <a:pPr algn="ctr">
                        <a:spcAft>
                          <a:spcPts val="0"/>
                        </a:spcAft>
                      </a:pPr>
                      <a:r>
                        <a:rPr lang="ru-RU" sz="1400" dirty="0" smtClean="0">
                          <a:solidFill>
                            <a:srgbClr val="C00000"/>
                          </a:solidFill>
                          <a:effectLst/>
                        </a:rPr>
                        <a:t>Место </a:t>
                      </a:r>
                      <a:r>
                        <a:rPr lang="ru-RU" sz="1400" dirty="0">
                          <a:solidFill>
                            <a:srgbClr val="C00000"/>
                          </a:solidFill>
                          <a:effectLst/>
                        </a:rPr>
                        <a:t>проведения</a:t>
                      </a:r>
                      <a:endParaRPr lang="ru-RU" sz="1400" dirty="0">
                        <a:solidFill>
                          <a:srgbClr val="C00000"/>
                        </a:solidFill>
                        <a:effectLst/>
                        <a:latin typeface="Times New Roman"/>
                        <a:ea typeface="Times New Roman"/>
                      </a:endParaRPr>
                    </a:p>
                  </a:txBody>
                  <a:tcPr marL="61162" marR="61162" marT="0" marB="0"/>
                </a:tc>
              </a:tr>
              <a:tr h="400464">
                <a:tc>
                  <a:txBody>
                    <a:bodyPr/>
                    <a:lstStyle/>
                    <a:p>
                      <a:pPr marL="0" indent="0" algn="ctr">
                        <a:buFont typeface="+mj-lt"/>
                        <a:buNone/>
                      </a:pPr>
                      <a:r>
                        <a:rPr lang="ru-RU" dirty="0" smtClean="0">
                          <a:solidFill>
                            <a:srgbClr val="C00000"/>
                          </a:solidFill>
                        </a:rPr>
                        <a:t>1</a:t>
                      </a:r>
                      <a:endParaRPr lang="ru-RU" dirty="0">
                        <a:solidFill>
                          <a:srgbClr val="C00000"/>
                        </a:solidFill>
                      </a:endParaRPr>
                    </a:p>
                  </a:txBody>
                  <a:tcPr marL="61162" marR="61162" marT="0" marB="0"/>
                </a:tc>
                <a:tc>
                  <a:txBody>
                    <a:bodyPr/>
                    <a:lstStyle/>
                    <a:p>
                      <a:pPr>
                        <a:spcAft>
                          <a:spcPts val="0"/>
                        </a:spcAft>
                      </a:pPr>
                      <a:r>
                        <a:rPr lang="ru-RU" sz="1200" dirty="0">
                          <a:effectLst/>
                        </a:rPr>
                        <a:t>Сынам Отечества посвящается…</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13 </a:t>
                      </a:r>
                      <a:r>
                        <a:rPr lang="ru-RU" sz="1200" dirty="0">
                          <a:effectLst/>
                        </a:rPr>
                        <a:t>февраля</a:t>
                      </a:r>
                    </a:p>
                    <a:p>
                      <a:pPr algn="ct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latin typeface="Times New Roman"/>
                          <a:ea typeface="Times New Roman"/>
                        </a:rPr>
                        <a:t>3-й </a:t>
                      </a:r>
                      <a:r>
                        <a:rPr lang="ru-RU" sz="1200" dirty="0" err="1" smtClean="0">
                          <a:effectLst/>
                          <a:latin typeface="Times New Roman"/>
                          <a:ea typeface="Times New Roman"/>
                        </a:rPr>
                        <a:t>Митинский</a:t>
                      </a:r>
                      <a:r>
                        <a:rPr lang="ru-RU" sz="1200" dirty="0" smtClean="0">
                          <a:effectLst/>
                          <a:latin typeface="Times New Roman"/>
                          <a:ea typeface="Times New Roman"/>
                        </a:rPr>
                        <a:t> пер., д.12, к.1</a:t>
                      </a:r>
                    </a:p>
                    <a:p>
                      <a:pPr algn="ctr">
                        <a:spcAft>
                          <a:spcPts val="0"/>
                        </a:spcAft>
                      </a:pPr>
                      <a:r>
                        <a:rPr lang="ru-RU" sz="1200" dirty="0" smtClean="0">
                          <a:effectLst/>
                          <a:latin typeface="Times New Roman"/>
                          <a:ea typeface="Times New Roman"/>
                        </a:rPr>
                        <a:t>Школа № 1747</a:t>
                      </a:r>
                      <a:endParaRPr lang="ru-RU" sz="1200" dirty="0">
                        <a:effectLst/>
                        <a:latin typeface="Times New Roman"/>
                        <a:ea typeface="Times New Roman"/>
                      </a:endParaRPr>
                    </a:p>
                  </a:txBody>
                  <a:tcPr marL="61162" marR="61162" marT="0" marB="0"/>
                </a:tc>
              </a:tr>
              <a:tr h="542382">
                <a:tc>
                  <a:txBody>
                    <a:bodyPr/>
                    <a:lstStyle/>
                    <a:p>
                      <a:pPr marL="0" indent="0" algn="ctr">
                        <a:buFont typeface="+mj-lt"/>
                        <a:buNone/>
                      </a:pPr>
                      <a:r>
                        <a:rPr lang="ru-RU" dirty="0" smtClean="0">
                          <a:solidFill>
                            <a:srgbClr val="C00000"/>
                          </a:solidFill>
                        </a:rPr>
                        <a:t>2</a:t>
                      </a:r>
                      <a:endParaRPr lang="ru-RU" dirty="0">
                        <a:solidFill>
                          <a:srgbClr val="C00000"/>
                        </a:solidFill>
                      </a:endParaRPr>
                    </a:p>
                  </a:txBody>
                  <a:tcPr marL="61162" marR="61162" marT="0" marB="0"/>
                </a:tc>
                <a:tc>
                  <a:txBody>
                    <a:bodyPr/>
                    <a:lstStyle/>
                    <a:p>
                      <a:pPr>
                        <a:spcAft>
                          <a:spcPts val="0"/>
                        </a:spcAft>
                      </a:pPr>
                      <a:r>
                        <a:rPr lang="ru-RU" sz="1200" dirty="0" err="1">
                          <a:effectLst/>
                        </a:rPr>
                        <a:t>Митинская</a:t>
                      </a:r>
                      <a:r>
                        <a:rPr lang="ru-RU" sz="1200" dirty="0">
                          <a:effectLst/>
                        </a:rPr>
                        <a:t> </a:t>
                      </a:r>
                      <a:r>
                        <a:rPr lang="ru-RU" sz="1200" dirty="0" smtClean="0">
                          <a:effectLst/>
                        </a:rPr>
                        <a:t> Масленица</a:t>
                      </a:r>
                      <a:endParaRPr lang="ru-RU" sz="1200" dirty="0">
                        <a:effectLst/>
                      </a:endParaRPr>
                    </a:p>
                    <a:p>
                      <a:pP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7 марта </a:t>
                      </a:r>
                      <a:endParaRPr lang="ru-RU" sz="1200" dirty="0">
                        <a:effectLst/>
                      </a:endParaRPr>
                    </a:p>
                    <a:p>
                      <a:pPr algn="ct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Ангелов пер., д.2, к.2</a:t>
                      </a:r>
                      <a:endParaRPr lang="ru-RU" sz="1200" dirty="0">
                        <a:effectLst/>
                      </a:endParaRPr>
                    </a:p>
                    <a:p>
                      <a:pPr algn="ctr">
                        <a:spcAft>
                          <a:spcPts val="0"/>
                        </a:spcAft>
                      </a:pPr>
                      <a:r>
                        <a:rPr lang="ru-RU" sz="1200" dirty="0">
                          <a:effectLst/>
                        </a:rPr>
                        <a:t>Открытая площадка </a:t>
                      </a:r>
                      <a:r>
                        <a:rPr lang="ru-RU" sz="1200" dirty="0" smtClean="0">
                          <a:effectLst/>
                        </a:rPr>
                        <a:t>дворца творчества  детей молодежи  «Неоткрытые острова»</a:t>
                      </a:r>
                      <a:endParaRPr lang="ru-RU" sz="1200" dirty="0">
                        <a:effectLst/>
                        <a:latin typeface="Times New Roman"/>
                        <a:ea typeface="Times New Roman"/>
                      </a:endParaRPr>
                    </a:p>
                  </a:txBody>
                  <a:tcPr marL="61162" marR="61162" marT="0" marB="0"/>
                </a:tc>
              </a:tr>
              <a:tr h="361588">
                <a:tc>
                  <a:txBody>
                    <a:bodyPr/>
                    <a:lstStyle/>
                    <a:p>
                      <a:pPr marL="0" indent="0" algn="ctr">
                        <a:buFont typeface="+mj-lt"/>
                        <a:buNone/>
                      </a:pPr>
                      <a:r>
                        <a:rPr lang="ru-RU" dirty="0" smtClean="0">
                          <a:solidFill>
                            <a:srgbClr val="C00000"/>
                          </a:solidFill>
                        </a:rPr>
                        <a:t>3</a:t>
                      </a:r>
                      <a:endParaRPr lang="ru-RU" dirty="0">
                        <a:solidFill>
                          <a:srgbClr val="C00000"/>
                        </a:solidFill>
                      </a:endParaRPr>
                    </a:p>
                  </a:txBody>
                  <a:tcPr marL="61162" marR="61162" marT="0" marB="0"/>
                </a:tc>
                <a:tc>
                  <a:txBody>
                    <a:bodyPr/>
                    <a:lstStyle/>
                    <a:p>
                      <a:pPr>
                        <a:spcAft>
                          <a:spcPts val="0"/>
                        </a:spcAft>
                      </a:pPr>
                      <a:r>
                        <a:rPr lang="ru-RU" sz="1200" dirty="0">
                          <a:effectLst/>
                        </a:rPr>
                        <a:t>Для прекрасных дам</a:t>
                      </a:r>
                    </a:p>
                    <a:p>
                      <a:pP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a:effectLst/>
                        </a:rPr>
                        <a:t>5 марта</a:t>
                      </a:r>
                    </a:p>
                    <a:p>
                      <a:pPr algn="ct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latin typeface="Times New Roman"/>
                          <a:ea typeface="Times New Roman"/>
                        </a:rPr>
                        <a:t>3-й </a:t>
                      </a:r>
                      <a:r>
                        <a:rPr lang="ru-RU" sz="1200" dirty="0" err="1" smtClean="0">
                          <a:effectLst/>
                          <a:latin typeface="Times New Roman"/>
                          <a:ea typeface="Times New Roman"/>
                        </a:rPr>
                        <a:t>Митинский</a:t>
                      </a:r>
                      <a:r>
                        <a:rPr lang="ru-RU" sz="1200" dirty="0" smtClean="0">
                          <a:effectLst/>
                          <a:latin typeface="Times New Roman"/>
                          <a:ea typeface="Times New Roman"/>
                        </a:rPr>
                        <a:t> пер., д.12, к.1</a:t>
                      </a:r>
                    </a:p>
                    <a:p>
                      <a:pPr algn="ctr">
                        <a:spcAft>
                          <a:spcPts val="0"/>
                        </a:spcAft>
                      </a:pPr>
                      <a:r>
                        <a:rPr lang="ru-RU" sz="1200" dirty="0" smtClean="0">
                          <a:effectLst/>
                          <a:latin typeface="Times New Roman"/>
                          <a:ea typeface="Times New Roman"/>
                        </a:rPr>
                        <a:t>Школа № 1747</a:t>
                      </a:r>
                      <a:endParaRPr lang="ru-RU" sz="1200" dirty="0">
                        <a:effectLst/>
                        <a:latin typeface="Times New Roman"/>
                        <a:ea typeface="Times New Roman"/>
                      </a:endParaRPr>
                    </a:p>
                  </a:txBody>
                  <a:tcPr marL="61162" marR="61162" marT="0" marB="0"/>
                </a:tc>
              </a:tr>
              <a:tr h="361588">
                <a:tc>
                  <a:txBody>
                    <a:bodyPr/>
                    <a:lstStyle/>
                    <a:p>
                      <a:pPr marL="0" indent="0" algn="ctr">
                        <a:buFont typeface="+mj-lt"/>
                        <a:buNone/>
                      </a:pPr>
                      <a:r>
                        <a:rPr lang="ru-RU" dirty="0" smtClean="0">
                          <a:solidFill>
                            <a:srgbClr val="C00000"/>
                          </a:solidFill>
                        </a:rPr>
                        <a:t>4</a:t>
                      </a:r>
                      <a:endParaRPr lang="ru-RU" dirty="0">
                        <a:solidFill>
                          <a:srgbClr val="C00000"/>
                        </a:solidFill>
                      </a:endParaRPr>
                    </a:p>
                  </a:txBody>
                  <a:tcPr marL="61162" marR="61162" marT="0" marB="0"/>
                </a:tc>
                <a:tc>
                  <a:txBody>
                    <a:bodyPr/>
                    <a:lstStyle/>
                    <a:p>
                      <a:pPr>
                        <a:spcAft>
                          <a:spcPts val="0"/>
                        </a:spcAft>
                      </a:pPr>
                      <a:r>
                        <a:rPr lang="ru-RU" sz="1200" dirty="0">
                          <a:effectLst/>
                        </a:rPr>
                        <a:t>Гордость района – чистый район</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20 </a:t>
                      </a:r>
                      <a:r>
                        <a:rPr lang="ru-RU" sz="1200" dirty="0">
                          <a:effectLst/>
                        </a:rPr>
                        <a:t>апреля</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err="1">
                          <a:effectLst/>
                        </a:rPr>
                        <a:t>Барышиха</a:t>
                      </a:r>
                      <a:r>
                        <a:rPr lang="ru-RU" sz="1200" dirty="0">
                          <a:effectLst/>
                        </a:rPr>
                        <a:t> ул., д.25, к.5</a:t>
                      </a:r>
                    </a:p>
                    <a:p>
                      <a:pPr algn="ctr">
                        <a:spcAft>
                          <a:spcPts val="0"/>
                        </a:spcAft>
                      </a:pPr>
                      <a:r>
                        <a:rPr lang="ru-RU" sz="1200" dirty="0">
                          <a:effectLst/>
                        </a:rPr>
                        <a:t>Дворовая площадка</a:t>
                      </a:r>
                      <a:endParaRPr lang="ru-RU" sz="1200" dirty="0">
                        <a:effectLst/>
                        <a:latin typeface="Times New Roman"/>
                        <a:ea typeface="Times New Roman"/>
                      </a:endParaRPr>
                    </a:p>
                  </a:txBody>
                  <a:tcPr marL="61162" marR="61162" marT="0" marB="0"/>
                </a:tc>
              </a:tr>
              <a:tr h="542382">
                <a:tc>
                  <a:txBody>
                    <a:bodyPr/>
                    <a:lstStyle/>
                    <a:p>
                      <a:pPr marL="0" indent="0" algn="ctr">
                        <a:buFont typeface="+mj-lt"/>
                        <a:buNone/>
                      </a:pPr>
                      <a:r>
                        <a:rPr lang="ru-RU" dirty="0" smtClean="0">
                          <a:solidFill>
                            <a:srgbClr val="C00000"/>
                          </a:solidFill>
                        </a:rPr>
                        <a:t>5</a:t>
                      </a:r>
                      <a:endParaRPr lang="ru-RU" dirty="0">
                        <a:solidFill>
                          <a:srgbClr val="C00000"/>
                        </a:solidFill>
                      </a:endParaRPr>
                    </a:p>
                  </a:txBody>
                  <a:tcPr marL="61162" marR="61162" marT="0" marB="0"/>
                </a:tc>
                <a:tc>
                  <a:txBody>
                    <a:bodyPr/>
                    <a:lstStyle/>
                    <a:p>
                      <a:pPr>
                        <a:spcAft>
                          <a:spcPts val="0"/>
                        </a:spcAft>
                      </a:pPr>
                      <a:r>
                        <a:rPr lang="ru-RU" sz="1200" dirty="0">
                          <a:effectLst/>
                        </a:rPr>
                        <a:t>Победа в сердце каждого живёт</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7 </a:t>
                      </a:r>
                      <a:r>
                        <a:rPr lang="ru-RU" sz="1200" dirty="0">
                          <a:effectLst/>
                        </a:rPr>
                        <a:t>мая</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err="1">
                          <a:effectLst/>
                        </a:rPr>
                        <a:t>Митинская</a:t>
                      </a:r>
                      <a:r>
                        <a:rPr lang="ru-RU" sz="1200" dirty="0">
                          <a:effectLst/>
                        </a:rPr>
                        <a:t> ул., д. 40</a:t>
                      </a:r>
                    </a:p>
                    <a:p>
                      <a:pPr algn="ctr">
                        <a:spcAft>
                          <a:spcPts val="0"/>
                        </a:spcAft>
                      </a:pPr>
                      <a:r>
                        <a:rPr lang="ru-RU" sz="1200" dirty="0">
                          <a:effectLst/>
                        </a:rPr>
                        <a:t>Открытая площадка </a:t>
                      </a:r>
                    </a:p>
                    <a:p>
                      <a:pPr algn="ctr">
                        <a:spcAft>
                          <a:spcPts val="0"/>
                        </a:spcAft>
                      </a:pPr>
                      <a:r>
                        <a:rPr lang="ru-RU" sz="1200" dirty="0">
                          <a:effectLst/>
                        </a:rPr>
                        <a:t>ТЦ «Митино»</a:t>
                      </a:r>
                      <a:endParaRPr lang="ru-RU" sz="1200" dirty="0">
                        <a:effectLst/>
                        <a:latin typeface="Times New Roman"/>
                        <a:ea typeface="Times New Roman"/>
                      </a:endParaRPr>
                    </a:p>
                  </a:txBody>
                  <a:tcPr marL="61162" marR="61162" marT="0" marB="0"/>
                </a:tc>
              </a:tr>
              <a:tr h="395905">
                <a:tc>
                  <a:txBody>
                    <a:bodyPr/>
                    <a:lstStyle/>
                    <a:p>
                      <a:pPr marL="0" lvl="0" indent="0" algn="ctr">
                        <a:spcAft>
                          <a:spcPts val="0"/>
                        </a:spcAft>
                        <a:buFont typeface="+mj-lt"/>
                        <a:buNone/>
                      </a:pPr>
                      <a:r>
                        <a:rPr lang="ru-RU" sz="1800" dirty="0" smtClean="0">
                          <a:solidFill>
                            <a:srgbClr val="C00000"/>
                          </a:solidFill>
                          <a:effectLst/>
                          <a:latin typeface="Times New Roman"/>
                          <a:ea typeface="Times New Roman"/>
                        </a:rPr>
                        <a:t>6</a:t>
                      </a:r>
                      <a:endParaRPr lang="ru-RU" sz="1800" dirty="0">
                        <a:solidFill>
                          <a:srgbClr val="C00000"/>
                        </a:solidFill>
                        <a:effectLst/>
                        <a:latin typeface="Times New Roman"/>
                        <a:ea typeface="Times New Roman"/>
                      </a:endParaRPr>
                    </a:p>
                  </a:txBody>
                  <a:tcPr marL="61162" marR="61162" marT="0" marB="0"/>
                </a:tc>
                <a:tc>
                  <a:txBody>
                    <a:bodyPr/>
                    <a:lstStyle/>
                    <a:p>
                      <a:pPr>
                        <a:spcAft>
                          <a:spcPts val="0"/>
                        </a:spcAft>
                      </a:pPr>
                      <a:r>
                        <a:rPr lang="ru-RU" sz="1200" dirty="0" smtClean="0">
                          <a:effectLst/>
                          <a:latin typeface="Calibri" panose="020F0502020204030204" pitchFamily="34" charset="0"/>
                          <a:ea typeface="Times New Roman"/>
                        </a:rPr>
                        <a:t>Митино- дружная семья</a:t>
                      </a:r>
                      <a:endParaRPr lang="ru-RU" sz="1200" dirty="0">
                        <a:effectLst/>
                        <a:latin typeface="Calibri" panose="020F0502020204030204" pitchFamily="34" charset="0"/>
                        <a:ea typeface="Times New Roman"/>
                      </a:endParaRPr>
                    </a:p>
                  </a:txBody>
                  <a:tcPr marL="61162" marR="61162" marT="0" marB="0"/>
                </a:tc>
                <a:tc>
                  <a:txBody>
                    <a:bodyPr/>
                    <a:lstStyle/>
                    <a:p>
                      <a:pPr algn="ctr">
                        <a:spcAft>
                          <a:spcPts val="0"/>
                        </a:spcAft>
                      </a:pPr>
                      <a:r>
                        <a:rPr lang="ru-RU" sz="1200" dirty="0" smtClean="0">
                          <a:effectLst/>
                          <a:latin typeface="Times New Roman"/>
                          <a:ea typeface="Times New Roman"/>
                        </a:rPr>
                        <a:t>16 мая</a:t>
                      </a:r>
                      <a:endParaRPr lang="ru-RU" sz="1200" dirty="0">
                        <a:effectLst/>
                        <a:latin typeface="Times New Roman"/>
                        <a:ea typeface="Times New Roman"/>
                      </a:endParaRPr>
                    </a:p>
                  </a:txBody>
                  <a:tcPr marL="61162" marR="61162"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smtClean="0">
                          <a:ln>
                            <a:noFill/>
                          </a:ln>
                          <a:solidFill>
                            <a:srgbClr val="000000"/>
                          </a:solidFill>
                          <a:effectLst/>
                          <a:uLnTx/>
                          <a:uFillTx/>
                          <a:latin typeface="+mn-lt"/>
                          <a:ea typeface="+mn-ea"/>
                          <a:cs typeface="+mn-cs"/>
                        </a:rPr>
                        <a:t>Муравская</a:t>
                      </a:r>
                      <a:r>
                        <a:rPr kumimoji="0" lang="ru-RU" sz="1200" b="0" i="0" u="none" strike="noStrike" kern="1200" cap="none" spc="0" normalizeH="0" baseline="0" noProof="0" dirty="0" smtClean="0">
                          <a:ln>
                            <a:noFill/>
                          </a:ln>
                          <a:solidFill>
                            <a:srgbClr val="000000"/>
                          </a:solidFill>
                          <a:effectLst/>
                          <a:uLnTx/>
                          <a:uFillTx/>
                          <a:latin typeface="+mn-lt"/>
                          <a:ea typeface="+mn-ea"/>
                          <a:cs typeface="+mn-cs"/>
                        </a:rPr>
                        <a:t>  ул., д. 32-34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mn-lt"/>
                          <a:ea typeface="+mn-ea"/>
                          <a:cs typeface="+mn-cs"/>
                        </a:rPr>
                        <a:t>Спортивная  площадка  </a:t>
                      </a:r>
                      <a:endParaRPr lang="ru-RU" sz="1200" dirty="0">
                        <a:effectLst/>
                        <a:latin typeface="Times New Roman"/>
                        <a:ea typeface="Times New Roman"/>
                      </a:endParaRPr>
                    </a:p>
                  </a:txBody>
                  <a:tcPr marL="61162" marR="61162" marT="0" marB="0"/>
                </a:tc>
              </a:tr>
              <a:tr h="361588">
                <a:tc>
                  <a:txBody>
                    <a:bodyPr/>
                    <a:lstStyle/>
                    <a:p>
                      <a:pPr marL="0" indent="0" algn="ctr">
                        <a:buFont typeface="+mj-lt"/>
                        <a:buNone/>
                      </a:pPr>
                      <a:r>
                        <a:rPr lang="ru-RU" dirty="0" smtClean="0">
                          <a:solidFill>
                            <a:srgbClr val="C00000"/>
                          </a:solidFill>
                        </a:rPr>
                        <a:t>7</a:t>
                      </a:r>
                      <a:endParaRPr lang="ru-RU" dirty="0">
                        <a:solidFill>
                          <a:srgbClr val="C00000"/>
                        </a:solidFill>
                      </a:endParaRPr>
                    </a:p>
                  </a:txBody>
                  <a:tcPr marL="61162" marR="61162" marT="0" marB="0"/>
                </a:tc>
                <a:tc>
                  <a:txBody>
                    <a:bodyPr/>
                    <a:lstStyle/>
                    <a:p>
                      <a:pPr>
                        <a:spcAft>
                          <a:spcPts val="0"/>
                        </a:spcAft>
                      </a:pPr>
                      <a:r>
                        <a:rPr lang="ru-RU" sz="1200" dirty="0">
                          <a:effectLst/>
                        </a:rPr>
                        <a:t>Митино – спортивный район</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10 </a:t>
                      </a:r>
                      <a:r>
                        <a:rPr lang="ru-RU" sz="1200" dirty="0">
                          <a:effectLst/>
                        </a:rPr>
                        <a:t>августа</a:t>
                      </a:r>
                    </a:p>
                    <a:p>
                      <a:pPr algn="ct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err="1" smtClean="0">
                          <a:effectLst/>
                        </a:rPr>
                        <a:t>Муравская</a:t>
                      </a:r>
                      <a:r>
                        <a:rPr lang="ru-RU" sz="1200" dirty="0" smtClean="0">
                          <a:effectLst/>
                        </a:rPr>
                        <a:t> ул</a:t>
                      </a:r>
                      <a:r>
                        <a:rPr lang="ru-RU" sz="1200" dirty="0">
                          <a:effectLst/>
                        </a:rPr>
                        <a:t>., д. </a:t>
                      </a:r>
                      <a:r>
                        <a:rPr lang="ru-RU" sz="1200" dirty="0" smtClean="0">
                          <a:effectLst/>
                        </a:rPr>
                        <a:t>32-34</a:t>
                      </a:r>
                      <a:endParaRPr lang="ru-RU" sz="1200" dirty="0">
                        <a:effectLst/>
                      </a:endParaRPr>
                    </a:p>
                    <a:p>
                      <a:pPr algn="ctr">
                        <a:spcAft>
                          <a:spcPts val="0"/>
                        </a:spcAft>
                      </a:pPr>
                      <a:r>
                        <a:rPr lang="ru-RU" sz="1200" dirty="0" smtClean="0">
                          <a:effectLst/>
                        </a:rPr>
                        <a:t>Спортивная  </a:t>
                      </a:r>
                      <a:r>
                        <a:rPr lang="ru-RU" sz="1200" dirty="0">
                          <a:effectLst/>
                        </a:rPr>
                        <a:t>площадка  </a:t>
                      </a:r>
                      <a:endParaRPr lang="ru-RU" sz="1200" dirty="0">
                        <a:effectLst/>
                        <a:latin typeface="Times New Roman"/>
                        <a:ea typeface="Times New Roman"/>
                      </a:endParaRPr>
                    </a:p>
                  </a:txBody>
                  <a:tcPr marL="61162" marR="61162" marT="0" marB="0"/>
                </a:tc>
              </a:tr>
              <a:tr h="361588">
                <a:tc>
                  <a:txBody>
                    <a:bodyPr/>
                    <a:lstStyle/>
                    <a:p>
                      <a:pPr marL="0" indent="0" algn="ctr">
                        <a:buFont typeface="+mj-lt"/>
                        <a:buNone/>
                      </a:pPr>
                      <a:r>
                        <a:rPr lang="ru-RU" dirty="0" smtClean="0">
                          <a:solidFill>
                            <a:srgbClr val="C00000"/>
                          </a:solidFill>
                        </a:rPr>
                        <a:t>8</a:t>
                      </a:r>
                      <a:endParaRPr lang="ru-RU" dirty="0">
                        <a:solidFill>
                          <a:srgbClr val="C00000"/>
                        </a:solidFill>
                      </a:endParaRPr>
                    </a:p>
                  </a:txBody>
                  <a:tcPr marL="61162" marR="61162" marT="0" marB="0"/>
                </a:tc>
                <a:tc>
                  <a:txBody>
                    <a:bodyPr/>
                    <a:lstStyle/>
                    <a:p>
                      <a:pPr>
                        <a:spcAft>
                          <a:spcPts val="0"/>
                        </a:spcAft>
                      </a:pPr>
                      <a:r>
                        <a:rPr lang="ru-RU" sz="1200">
                          <a:effectLst/>
                        </a:rPr>
                        <a:t>Любимый край - Митиноград</a:t>
                      </a:r>
                      <a:endParaRPr lang="ru-RU" sz="1200">
                        <a:effectLst/>
                        <a:latin typeface="Times New Roman"/>
                        <a:ea typeface="Times New Roman"/>
                      </a:endParaRPr>
                    </a:p>
                  </a:txBody>
                  <a:tcPr marL="61162" marR="61162" marT="0" marB="0"/>
                </a:tc>
                <a:tc>
                  <a:txBody>
                    <a:bodyPr/>
                    <a:lstStyle/>
                    <a:p>
                      <a:pPr algn="ctr">
                        <a:spcAft>
                          <a:spcPts val="0"/>
                        </a:spcAft>
                      </a:pPr>
                      <a:r>
                        <a:rPr lang="ru-RU" sz="1200" dirty="0" smtClean="0">
                          <a:effectLst/>
                        </a:rPr>
                        <a:t>2 </a:t>
                      </a:r>
                      <a:r>
                        <a:rPr lang="ru-RU" sz="1200" dirty="0">
                          <a:effectLst/>
                        </a:rPr>
                        <a:t>сентября</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a:effectLst/>
                        </a:rPr>
                        <a:t> </a:t>
                      </a:r>
                      <a:r>
                        <a:rPr lang="ru-RU" sz="1200" dirty="0" err="1" smtClean="0">
                          <a:effectLst/>
                        </a:rPr>
                        <a:t>Митинская</a:t>
                      </a:r>
                      <a:r>
                        <a:rPr lang="ru-RU" sz="1200" dirty="0" smtClean="0">
                          <a:effectLst/>
                        </a:rPr>
                        <a:t> ул., д.14; </a:t>
                      </a:r>
                      <a:r>
                        <a:rPr lang="ru-RU" sz="1200" dirty="0" err="1" smtClean="0">
                          <a:effectLst/>
                        </a:rPr>
                        <a:t>Пятницкое</a:t>
                      </a:r>
                      <a:r>
                        <a:rPr lang="ru-RU" sz="1200" dirty="0" smtClean="0">
                          <a:effectLst/>
                        </a:rPr>
                        <a:t> шоссе, д.16, к.5; </a:t>
                      </a:r>
                      <a:r>
                        <a:rPr lang="ru-RU" sz="1200" dirty="0" err="1" smtClean="0">
                          <a:effectLst/>
                        </a:rPr>
                        <a:t>Новотушинский</a:t>
                      </a:r>
                      <a:r>
                        <a:rPr lang="ru-RU" sz="1200" dirty="0" smtClean="0">
                          <a:effectLst/>
                        </a:rPr>
                        <a:t> </a:t>
                      </a:r>
                      <a:r>
                        <a:rPr lang="ru-RU" sz="1200" dirty="0" err="1">
                          <a:effectLst/>
                        </a:rPr>
                        <a:t>пр</a:t>
                      </a:r>
                      <a:r>
                        <a:rPr lang="ru-RU" sz="1200" dirty="0">
                          <a:effectLst/>
                        </a:rPr>
                        <a:t>-д., д. </a:t>
                      </a:r>
                      <a:r>
                        <a:rPr lang="ru-RU" sz="1200" dirty="0" smtClean="0">
                          <a:effectLst/>
                        </a:rPr>
                        <a:t>8, к.2</a:t>
                      </a:r>
                      <a:endParaRPr lang="ru-RU" sz="1200" dirty="0">
                        <a:effectLst/>
                      </a:endParaRPr>
                    </a:p>
                  </a:txBody>
                  <a:tcPr marL="61162" marR="61162" marT="0" marB="0"/>
                </a:tc>
              </a:tr>
              <a:tr h="452295">
                <a:tc>
                  <a:txBody>
                    <a:bodyPr/>
                    <a:lstStyle/>
                    <a:p>
                      <a:pPr marL="0" indent="0" algn="ctr">
                        <a:buFont typeface="+mj-lt"/>
                        <a:buNone/>
                      </a:pPr>
                      <a:r>
                        <a:rPr lang="ru-RU" dirty="0" smtClean="0">
                          <a:solidFill>
                            <a:srgbClr val="C00000"/>
                          </a:solidFill>
                        </a:rPr>
                        <a:t>9</a:t>
                      </a:r>
                      <a:endParaRPr lang="ru-RU" dirty="0">
                        <a:solidFill>
                          <a:srgbClr val="C00000"/>
                        </a:solidFill>
                      </a:endParaRPr>
                    </a:p>
                  </a:txBody>
                  <a:tcPr marL="61162" marR="61162" marT="0" marB="0"/>
                </a:tc>
                <a:tc>
                  <a:txBody>
                    <a:bodyPr/>
                    <a:lstStyle/>
                    <a:p>
                      <a:pPr>
                        <a:spcAft>
                          <a:spcPts val="0"/>
                        </a:spcAft>
                      </a:pPr>
                      <a:r>
                        <a:rPr lang="ru-RU" sz="1200">
                          <a:effectLst/>
                        </a:rPr>
                        <a:t>Учителями славится район, ученики ему приносят славу</a:t>
                      </a:r>
                      <a:endParaRPr lang="ru-RU" sz="1200">
                        <a:effectLst/>
                        <a:latin typeface="Times New Roman"/>
                        <a:ea typeface="Times New Roman"/>
                      </a:endParaRPr>
                    </a:p>
                  </a:txBody>
                  <a:tcPr marL="61162" marR="61162" marT="0" marB="0"/>
                </a:tc>
                <a:tc>
                  <a:txBody>
                    <a:bodyPr/>
                    <a:lstStyle/>
                    <a:p>
                      <a:pPr algn="ctr">
                        <a:spcAft>
                          <a:spcPts val="0"/>
                        </a:spcAft>
                      </a:pPr>
                      <a:r>
                        <a:rPr lang="ru-RU" sz="1200" dirty="0" smtClean="0">
                          <a:effectLst/>
                        </a:rPr>
                        <a:t>3 </a:t>
                      </a:r>
                      <a:r>
                        <a:rPr lang="ru-RU" sz="1200" dirty="0">
                          <a:effectLst/>
                        </a:rPr>
                        <a:t>октября</a:t>
                      </a:r>
                    </a:p>
                    <a:p>
                      <a:pPr algn="ct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smtClean="0">
                          <a:effectLst/>
                        </a:rPr>
                        <a:t>Генерала Белобородова  ул., </a:t>
                      </a:r>
                      <a:r>
                        <a:rPr lang="ru-RU" sz="1200" dirty="0">
                          <a:effectLst/>
                        </a:rPr>
                        <a:t>д. </a:t>
                      </a:r>
                      <a:r>
                        <a:rPr lang="ru-RU" sz="1200" dirty="0" smtClean="0">
                          <a:effectLst/>
                        </a:rPr>
                        <a:t>22</a:t>
                      </a:r>
                      <a:endParaRPr lang="ru-RU" sz="1200" dirty="0">
                        <a:effectLst/>
                      </a:endParaRPr>
                    </a:p>
                    <a:p>
                      <a:pPr algn="ctr">
                        <a:spcAft>
                          <a:spcPts val="0"/>
                        </a:spcAft>
                      </a:pPr>
                      <a:r>
                        <a:rPr lang="ru-RU" sz="1200" dirty="0" smtClean="0">
                          <a:effectLst/>
                        </a:rPr>
                        <a:t>Школа </a:t>
                      </a:r>
                      <a:r>
                        <a:rPr lang="ru-RU" sz="1200" dirty="0">
                          <a:effectLst/>
                        </a:rPr>
                        <a:t>№ </a:t>
                      </a:r>
                      <a:r>
                        <a:rPr lang="ru-RU" sz="1200" dirty="0" smtClean="0">
                          <a:effectLst/>
                        </a:rPr>
                        <a:t>1564</a:t>
                      </a:r>
                      <a:endParaRPr lang="ru-RU" sz="1200" dirty="0">
                        <a:effectLst/>
                        <a:latin typeface="Times New Roman"/>
                        <a:ea typeface="Times New Roman"/>
                      </a:endParaRPr>
                    </a:p>
                  </a:txBody>
                  <a:tcPr marL="61162" marR="61162" marT="0" marB="0"/>
                </a:tc>
              </a:tr>
              <a:tr h="361588">
                <a:tc>
                  <a:txBody>
                    <a:bodyPr/>
                    <a:lstStyle/>
                    <a:p>
                      <a:pPr marL="0" indent="0" algn="ctr">
                        <a:buFont typeface="+mj-lt"/>
                        <a:buNone/>
                      </a:pPr>
                      <a:r>
                        <a:rPr lang="ru-RU" dirty="0" smtClean="0">
                          <a:solidFill>
                            <a:srgbClr val="C00000"/>
                          </a:solidFill>
                        </a:rPr>
                        <a:t>10</a:t>
                      </a:r>
                      <a:endParaRPr lang="ru-RU" dirty="0">
                        <a:solidFill>
                          <a:srgbClr val="C00000"/>
                        </a:solidFill>
                      </a:endParaRPr>
                    </a:p>
                  </a:txBody>
                  <a:tcPr marL="61162" marR="61162" marT="0" marB="0"/>
                </a:tc>
                <a:tc>
                  <a:txBody>
                    <a:bodyPr/>
                    <a:lstStyle/>
                    <a:p>
                      <a:pPr>
                        <a:spcAft>
                          <a:spcPts val="0"/>
                        </a:spcAft>
                      </a:pPr>
                      <a:r>
                        <a:rPr lang="ru-RU" sz="1200">
                          <a:effectLst/>
                        </a:rPr>
                        <a:t>Не стареет с годами душа</a:t>
                      </a:r>
                    </a:p>
                    <a:p>
                      <a:pPr>
                        <a:spcAft>
                          <a:spcPts val="0"/>
                        </a:spcAft>
                      </a:pPr>
                      <a:r>
                        <a:rPr lang="ru-RU" sz="1200">
                          <a:effectLst/>
                        </a:rPr>
                        <a:t> </a:t>
                      </a:r>
                      <a:endParaRPr lang="ru-RU" sz="1200">
                        <a:effectLst/>
                        <a:latin typeface="Times New Roman"/>
                        <a:ea typeface="Times New Roman"/>
                      </a:endParaRPr>
                    </a:p>
                  </a:txBody>
                  <a:tcPr marL="61162" marR="61162" marT="0" marB="0"/>
                </a:tc>
                <a:tc>
                  <a:txBody>
                    <a:bodyPr/>
                    <a:lstStyle/>
                    <a:p>
                      <a:pPr algn="ctr">
                        <a:spcAft>
                          <a:spcPts val="0"/>
                        </a:spcAft>
                      </a:pPr>
                      <a:r>
                        <a:rPr lang="ru-RU" sz="1200" dirty="0" smtClean="0">
                          <a:effectLst/>
                        </a:rPr>
                        <a:t>4 </a:t>
                      </a:r>
                      <a:r>
                        <a:rPr lang="ru-RU" sz="1200" dirty="0">
                          <a:effectLst/>
                        </a:rPr>
                        <a:t>октября</a:t>
                      </a:r>
                    </a:p>
                    <a:p>
                      <a:pPr algn="ctr">
                        <a:spcAft>
                          <a:spcPts val="0"/>
                        </a:spcAft>
                      </a:pPr>
                      <a:r>
                        <a:rPr lang="ru-RU" sz="1200" dirty="0">
                          <a:effectLst/>
                        </a:rPr>
                        <a:t>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err="1" smtClean="0">
                          <a:effectLst/>
                        </a:rPr>
                        <a:t>Митинская</a:t>
                      </a:r>
                      <a:r>
                        <a:rPr lang="ru-RU" sz="1200" dirty="0" smtClean="0">
                          <a:effectLst/>
                        </a:rPr>
                        <a:t> ул., д.14</a:t>
                      </a:r>
                      <a:endParaRPr lang="ru-RU" sz="1200" dirty="0">
                        <a:effectLst/>
                      </a:endParaRPr>
                    </a:p>
                    <a:p>
                      <a:pPr algn="ctr">
                        <a:spcAft>
                          <a:spcPts val="0"/>
                        </a:spcAft>
                      </a:pPr>
                      <a:r>
                        <a:rPr lang="ru-RU" sz="1200" dirty="0">
                          <a:effectLst/>
                        </a:rPr>
                        <a:t>Школа № 1538 </a:t>
                      </a:r>
                      <a:endParaRPr lang="ru-RU" sz="1200" dirty="0">
                        <a:effectLst/>
                        <a:latin typeface="Times New Roman"/>
                        <a:ea typeface="Times New Roman"/>
                      </a:endParaRPr>
                    </a:p>
                  </a:txBody>
                  <a:tcPr marL="61162" marR="61162" marT="0" marB="0"/>
                </a:tc>
              </a:tr>
              <a:tr h="361588">
                <a:tc>
                  <a:txBody>
                    <a:bodyPr/>
                    <a:lstStyle/>
                    <a:p>
                      <a:pPr marL="0" indent="0" algn="ctr">
                        <a:buFont typeface="+mj-lt"/>
                        <a:buNone/>
                      </a:pPr>
                      <a:r>
                        <a:rPr lang="ru-RU" dirty="0" smtClean="0">
                          <a:solidFill>
                            <a:srgbClr val="C00000"/>
                          </a:solidFill>
                        </a:rPr>
                        <a:t>11</a:t>
                      </a:r>
                      <a:endParaRPr lang="ru-RU" dirty="0">
                        <a:solidFill>
                          <a:srgbClr val="C00000"/>
                        </a:solidFill>
                      </a:endParaRPr>
                    </a:p>
                  </a:txBody>
                  <a:tcPr marL="61162" marR="61162" marT="0" marB="0"/>
                </a:tc>
                <a:tc>
                  <a:txBody>
                    <a:bodyPr/>
                    <a:lstStyle/>
                    <a:p>
                      <a:pPr>
                        <a:spcAft>
                          <a:spcPts val="0"/>
                        </a:spcAft>
                      </a:pPr>
                      <a:r>
                        <a:rPr lang="ru-RU" sz="1200">
                          <a:effectLst/>
                        </a:rPr>
                        <a:t>Ты сегодня – призывник!</a:t>
                      </a:r>
                    </a:p>
                    <a:p>
                      <a:pPr>
                        <a:spcAft>
                          <a:spcPts val="0"/>
                        </a:spcAft>
                      </a:pPr>
                      <a:r>
                        <a:rPr lang="ru-RU" sz="1200">
                          <a:effectLst/>
                        </a:rPr>
                        <a:t> </a:t>
                      </a:r>
                      <a:endParaRPr lang="ru-RU" sz="1200">
                        <a:effectLst/>
                        <a:latin typeface="Times New Roman"/>
                        <a:ea typeface="Times New Roman"/>
                      </a:endParaRPr>
                    </a:p>
                  </a:txBody>
                  <a:tcPr marL="61162" marR="61162" marT="0" marB="0"/>
                </a:tc>
                <a:tc>
                  <a:txBody>
                    <a:bodyPr/>
                    <a:lstStyle/>
                    <a:p>
                      <a:pPr algn="ctr">
                        <a:spcAft>
                          <a:spcPts val="0"/>
                        </a:spcAft>
                      </a:pPr>
                      <a:r>
                        <a:rPr lang="ru-RU" sz="1200">
                          <a:effectLst/>
                        </a:rPr>
                        <a:t> 15 ноября</a:t>
                      </a:r>
                      <a:endParaRPr lang="ru-RU" sz="1200">
                        <a:effectLst/>
                        <a:latin typeface="Times New Roman"/>
                        <a:ea typeface="Times New Roman"/>
                      </a:endParaRPr>
                    </a:p>
                  </a:txBody>
                  <a:tcPr marL="61162" marR="61162" marT="0" marB="0"/>
                </a:tc>
                <a:tc>
                  <a:txBody>
                    <a:bodyPr/>
                    <a:lstStyle/>
                    <a:p>
                      <a:pPr algn="ctr">
                        <a:spcAft>
                          <a:spcPts val="0"/>
                        </a:spcAft>
                      </a:pPr>
                      <a:r>
                        <a:rPr lang="ru-RU" sz="1200" dirty="0" err="1">
                          <a:effectLst/>
                        </a:rPr>
                        <a:t>Пятницкое</a:t>
                      </a:r>
                      <a:r>
                        <a:rPr lang="ru-RU" sz="1200" dirty="0">
                          <a:effectLst/>
                        </a:rPr>
                        <a:t> шоссе, д.16, к.5</a:t>
                      </a:r>
                    </a:p>
                    <a:p>
                      <a:pPr algn="ctr">
                        <a:spcAft>
                          <a:spcPts val="0"/>
                        </a:spcAft>
                      </a:pPr>
                      <a:r>
                        <a:rPr lang="ru-RU" sz="1200" dirty="0">
                          <a:effectLst/>
                        </a:rPr>
                        <a:t>Школа № 1538   </a:t>
                      </a:r>
                      <a:endParaRPr lang="ru-RU" sz="1200" dirty="0">
                        <a:effectLst/>
                        <a:latin typeface="Times New Roman"/>
                        <a:ea typeface="Times New Roman"/>
                      </a:endParaRPr>
                    </a:p>
                  </a:txBody>
                  <a:tcPr marL="61162" marR="61162" marT="0" marB="0"/>
                </a:tc>
              </a:tr>
              <a:tr h="483408">
                <a:tc>
                  <a:txBody>
                    <a:bodyPr/>
                    <a:lstStyle/>
                    <a:p>
                      <a:pPr marL="0" indent="0" algn="ctr">
                        <a:buFont typeface="+mj-lt"/>
                        <a:buNone/>
                      </a:pPr>
                      <a:r>
                        <a:rPr lang="ru-RU" dirty="0" smtClean="0">
                          <a:solidFill>
                            <a:srgbClr val="C00000"/>
                          </a:solidFill>
                        </a:rPr>
                        <a:t>12</a:t>
                      </a:r>
                      <a:endParaRPr lang="ru-RU" dirty="0">
                        <a:solidFill>
                          <a:srgbClr val="C00000"/>
                        </a:solidFill>
                      </a:endParaRPr>
                    </a:p>
                  </a:txBody>
                  <a:tcPr marL="61162" marR="61162" marT="0" marB="0"/>
                </a:tc>
                <a:tc>
                  <a:txBody>
                    <a:bodyPr/>
                    <a:lstStyle/>
                    <a:p>
                      <a:pPr>
                        <a:spcAft>
                          <a:spcPts val="0"/>
                        </a:spcAft>
                      </a:pPr>
                      <a:r>
                        <a:rPr lang="ru-RU" sz="1200">
                          <a:effectLst/>
                        </a:rPr>
                        <a:t>Митинская ёлка</a:t>
                      </a:r>
                    </a:p>
                    <a:p>
                      <a:pPr>
                        <a:spcAft>
                          <a:spcPts val="0"/>
                        </a:spcAft>
                      </a:pPr>
                      <a:r>
                        <a:rPr lang="ru-RU" sz="1200">
                          <a:effectLst/>
                        </a:rPr>
                        <a:t> </a:t>
                      </a:r>
                      <a:endParaRPr lang="ru-RU" sz="1200">
                        <a:effectLst/>
                        <a:latin typeface="Times New Roman"/>
                        <a:ea typeface="Times New Roman"/>
                      </a:endParaRPr>
                    </a:p>
                  </a:txBody>
                  <a:tcPr marL="61162" marR="61162" marT="0" marB="0"/>
                </a:tc>
                <a:tc>
                  <a:txBody>
                    <a:bodyPr/>
                    <a:lstStyle/>
                    <a:p>
                      <a:pPr algn="ctr">
                        <a:spcAft>
                          <a:spcPts val="0"/>
                        </a:spcAft>
                      </a:pPr>
                      <a:r>
                        <a:rPr lang="ru-RU" sz="1200" dirty="0">
                          <a:effectLst/>
                        </a:rPr>
                        <a:t>26 декабря </a:t>
                      </a:r>
                      <a:endParaRPr lang="ru-RU" sz="1200" dirty="0">
                        <a:effectLst/>
                        <a:latin typeface="Times New Roman"/>
                        <a:ea typeface="Times New Roman"/>
                      </a:endParaRPr>
                    </a:p>
                  </a:txBody>
                  <a:tcPr marL="61162" marR="61162" marT="0" marB="0"/>
                </a:tc>
                <a:tc>
                  <a:txBody>
                    <a:bodyPr/>
                    <a:lstStyle/>
                    <a:p>
                      <a:pPr algn="ctr">
                        <a:spcAft>
                          <a:spcPts val="0"/>
                        </a:spcAft>
                      </a:pPr>
                      <a:r>
                        <a:rPr lang="ru-RU" sz="1200" dirty="0" err="1">
                          <a:effectLst/>
                        </a:rPr>
                        <a:t>Митинская</a:t>
                      </a:r>
                      <a:r>
                        <a:rPr lang="ru-RU" sz="1200" dirty="0">
                          <a:effectLst/>
                        </a:rPr>
                        <a:t> ул., д. 40 </a:t>
                      </a:r>
                    </a:p>
                    <a:p>
                      <a:pPr algn="ctr">
                        <a:spcAft>
                          <a:spcPts val="0"/>
                        </a:spcAft>
                      </a:pPr>
                      <a:r>
                        <a:rPr lang="ru-RU" sz="1200" dirty="0">
                          <a:effectLst/>
                        </a:rPr>
                        <a:t>Открытая площадка </a:t>
                      </a:r>
                      <a:r>
                        <a:rPr lang="ru-RU" sz="1200" dirty="0" smtClean="0">
                          <a:effectLst/>
                        </a:rPr>
                        <a:t> ТЦ </a:t>
                      </a:r>
                      <a:r>
                        <a:rPr lang="ru-RU" sz="1200" dirty="0">
                          <a:effectLst/>
                        </a:rPr>
                        <a:t>«Митино»</a:t>
                      </a:r>
                      <a:endParaRPr lang="ru-RU" sz="1200" dirty="0">
                        <a:effectLst/>
                        <a:latin typeface="Times New Roman"/>
                        <a:ea typeface="Times New Roman"/>
                      </a:endParaRPr>
                    </a:p>
                  </a:txBody>
                  <a:tcPr marL="61162" marR="61162" marT="0" marB="0"/>
                </a:tc>
              </a:tr>
            </a:tbl>
          </a:graphicData>
        </a:graphic>
      </p:graphicFrame>
    </p:spTree>
    <p:extLst>
      <p:ext uri="{BB962C8B-B14F-4D97-AF65-F5344CB8AC3E}">
        <p14:creationId xmlns:p14="http://schemas.microsoft.com/office/powerpoint/2010/main" val="695277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ОРГОТДЕЛ\Презентация в 2020 году за 2019 год\фото мероприятия\SSS_6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01343"/>
            <a:ext cx="4355585" cy="28520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ОРГОТДЕЛ\Презентация в 2020 году за 2019 год\фото мероприятия\DSC_06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37470"/>
            <a:ext cx="4248472" cy="27961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ОРГОТДЕЛ\Презентация в 2020 году за 2019 год\фото мероприятия\DSC_07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769" y="3356992"/>
            <a:ext cx="4320480" cy="275149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Z:\ОРГОТДЕЛ\Презентация в 2020 году за 2019 год\фото мероприятия\SSS_62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356992"/>
            <a:ext cx="4210249" cy="275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05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ОРГОТДЕЛ\Презентация в 2020 году за 2019 год\фото мероприятия\SSS_6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7"/>
            <a:ext cx="4145818" cy="286438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Z:\ОРГОТДЕЛ\Презентация в 2020 году за 2019 год\фото мероприятия\DSC_13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648"/>
            <a:ext cx="4302522" cy="28643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ОРГОТДЕЛ\Презентация в 2020 году за 2019 год\фото мероприятия\IMG_82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3356993"/>
            <a:ext cx="4145817" cy="290042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Z:\ОРГОТДЕЛ\Презентация в 2020 году за 2019 год\фото мероприятия\IMG_82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4043" y="3381748"/>
            <a:ext cx="4320479" cy="296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9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altLang="ru-RU" sz="25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Депутаты </a:t>
            </a:r>
            <a:r>
              <a:rPr lang="ru-RU" altLang="ru-RU" sz="25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
            </a:r>
            <a:br>
              <a:rPr lang="ru-RU" altLang="ru-RU" sz="25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5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Совета </a:t>
            </a:r>
            <a:r>
              <a:rPr lang="ru-RU" altLang="ru-RU" sz="25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депутатов муниципального округа Митино </a:t>
            </a:r>
            <a:br>
              <a:rPr lang="ru-RU" altLang="ru-RU" sz="25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5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(созыв 2017 года)</a:t>
            </a:r>
            <a:endParaRPr lang="ru-RU" dirty="0"/>
          </a:p>
        </p:txBody>
      </p:sp>
      <p:pic>
        <p:nvPicPr>
          <p:cNvPr id="4" name="Picture 2" descr="Z:\ОРГОТДЕЛ\отчет главы МО за 2017\Депутаты 2017 фото\Баланди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2762" y="1790493"/>
            <a:ext cx="1192071" cy="167001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86000" y="3213557"/>
            <a:ext cx="4572000" cy="261610"/>
          </a:xfrm>
          <a:prstGeom prst="rect">
            <a:avLst/>
          </a:prstGeom>
        </p:spPr>
        <p:txBody>
          <a:bodyPr>
            <a:spAutoFit/>
          </a:bodyPr>
          <a:lstStyle/>
          <a:p>
            <a:pPr lvl="0" fontAlgn="base">
              <a:spcBef>
                <a:spcPct val="0"/>
              </a:spcBef>
              <a:spcAft>
                <a:spcPct val="0"/>
              </a:spcAft>
            </a:pPr>
            <a:endParaRPr lang="ru-RU" altLang="ru-RU" sz="1100" b="1" dirty="0">
              <a:solidFill>
                <a:srgbClr val="C00000"/>
              </a:solidFill>
              <a:latin typeface="Calibri" pitchFamily="34" charset="0"/>
              <a:cs typeface="Arial" charset="0"/>
            </a:endParaRPr>
          </a:p>
        </p:txBody>
      </p:sp>
      <p:pic>
        <p:nvPicPr>
          <p:cNvPr id="7" name="Picture 8" descr="Z:\ОРГОТДЕЛ\отчет главы МО за 2017\Депутаты 2017 фото\Анашкин- серый фон.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51305"/>
            <a:ext cx="1224136" cy="16483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790493"/>
            <a:ext cx="1182687" cy="165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Z:\ОРГОТДЕЛ\отчет главы МО за 2017\Депутаты 2017 фото\Зудина.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9413" y="3861048"/>
            <a:ext cx="1212417" cy="15866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736" y="3851822"/>
            <a:ext cx="118268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719" y="3861048"/>
            <a:ext cx="1152128" cy="16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flipH="1">
            <a:off x="1763686" y="2060847"/>
            <a:ext cx="1368154" cy="523220"/>
          </a:xfrm>
          <a:prstGeom prst="rect">
            <a:avLst/>
          </a:prstGeom>
        </p:spPr>
        <p:txBody>
          <a:bodyPr wrap="square">
            <a:spAutoFit/>
          </a:bodyPr>
          <a:lstStyle/>
          <a:p>
            <a:pPr>
              <a:spcBef>
                <a:spcPct val="0"/>
              </a:spcBef>
            </a:pPr>
            <a:r>
              <a:rPr lang="ru-RU" altLang="ru-RU" sz="1400" b="1" dirty="0" smtClean="0">
                <a:solidFill>
                  <a:srgbClr val="FFC000"/>
                </a:solidFill>
                <a:latin typeface="Calibri" pitchFamily="34" charset="0"/>
              </a:rPr>
              <a:t>Анашкин Ю.А. Изб.</a:t>
            </a:r>
            <a:r>
              <a:rPr lang="en-US" altLang="ru-RU" sz="1400" b="1" dirty="0" smtClean="0">
                <a:solidFill>
                  <a:srgbClr val="FFC000"/>
                </a:solidFill>
                <a:latin typeface="Calibri" pitchFamily="34" charset="0"/>
              </a:rPr>
              <a:t> </a:t>
            </a:r>
            <a:r>
              <a:rPr lang="ru-RU" altLang="ru-RU" sz="1400" b="1" dirty="0" smtClean="0">
                <a:solidFill>
                  <a:srgbClr val="FFC000"/>
                </a:solidFill>
                <a:latin typeface="Calibri" pitchFamily="34" charset="0"/>
              </a:rPr>
              <a:t>Округ № 3</a:t>
            </a:r>
            <a:endParaRPr lang="ru-RU" altLang="ru-RU" sz="1400" b="1" dirty="0">
              <a:solidFill>
                <a:srgbClr val="FFC000"/>
              </a:solidFill>
              <a:latin typeface="Calibri" pitchFamily="34" charset="0"/>
            </a:endParaRPr>
          </a:p>
        </p:txBody>
      </p:sp>
      <p:sp>
        <p:nvSpPr>
          <p:cNvPr id="11" name="TextBox 2"/>
          <p:cNvSpPr txBox="1">
            <a:spLocks noChangeArrowheads="1"/>
          </p:cNvSpPr>
          <p:nvPr/>
        </p:nvSpPr>
        <p:spPr bwMode="auto">
          <a:xfrm>
            <a:off x="4572000" y="2152267"/>
            <a:ext cx="144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err="1" smtClean="0">
                <a:solidFill>
                  <a:srgbClr val="FFC000"/>
                </a:solidFill>
                <a:latin typeface="Calibri" pitchFamily="34" charset="0"/>
              </a:rPr>
              <a:t>Баландин</a:t>
            </a:r>
            <a:r>
              <a:rPr lang="ru-RU" altLang="ru-RU" sz="1400" b="1" dirty="0" smtClean="0">
                <a:solidFill>
                  <a:srgbClr val="FFC000"/>
                </a:solidFill>
                <a:latin typeface="Calibri" pitchFamily="34" charset="0"/>
              </a:rPr>
              <a:t> Н.Л.</a:t>
            </a:r>
            <a:endParaRPr lang="ru-RU" altLang="ru-RU" sz="1400" b="1" dirty="0">
              <a:solidFill>
                <a:srgbClr val="FFC000"/>
              </a:solidFill>
              <a:latin typeface="Calibri" pitchFamily="34" charset="0"/>
            </a:endParaRPr>
          </a:p>
          <a:p>
            <a:pPr eaLnBrk="1" hangingPunct="1">
              <a:spcBef>
                <a:spcPct val="0"/>
              </a:spcBef>
              <a:buClrTx/>
              <a:buSzTx/>
              <a:buFontTx/>
              <a:buNone/>
            </a:pPr>
            <a:r>
              <a:rPr lang="ru-RU" altLang="ru-RU" sz="1400" b="1" dirty="0">
                <a:solidFill>
                  <a:srgbClr val="FFC000"/>
                </a:solidFill>
                <a:latin typeface="Calibri" pitchFamily="34" charset="0"/>
              </a:rPr>
              <a:t>Изб. Округ № </a:t>
            </a:r>
            <a:r>
              <a:rPr lang="ru-RU" altLang="ru-RU" sz="1400" b="1" dirty="0" smtClean="0">
                <a:solidFill>
                  <a:srgbClr val="FFC000"/>
                </a:solidFill>
                <a:latin typeface="Calibri" pitchFamily="34" charset="0"/>
              </a:rPr>
              <a:t>1</a:t>
            </a:r>
            <a:endParaRPr lang="ru-RU" altLang="ru-RU" sz="1400" b="1" dirty="0">
              <a:solidFill>
                <a:srgbClr val="FFC000"/>
              </a:solidFill>
              <a:latin typeface="Calibri" pitchFamily="34" charset="0"/>
            </a:endParaRPr>
          </a:p>
        </p:txBody>
      </p:sp>
      <p:sp>
        <p:nvSpPr>
          <p:cNvPr id="12" name="TextBox 14"/>
          <p:cNvSpPr txBox="1">
            <a:spLocks noChangeArrowheads="1"/>
          </p:cNvSpPr>
          <p:nvPr/>
        </p:nvSpPr>
        <p:spPr bwMode="auto">
          <a:xfrm>
            <a:off x="7512736" y="2152267"/>
            <a:ext cx="1523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err="1" smtClean="0">
                <a:solidFill>
                  <a:srgbClr val="FFC000"/>
                </a:solidFill>
                <a:latin typeface="Calibri" pitchFamily="34" charset="0"/>
              </a:rPr>
              <a:t>Живилин</a:t>
            </a:r>
            <a:r>
              <a:rPr lang="ru-RU" altLang="ru-RU" sz="1400" b="1" dirty="0" smtClean="0">
                <a:solidFill>
                  <a:srgbClr val="FFC000"/>
                </a:solidFill>
                <a:latin typeface="Calibri" pitchFamily="34" charset="0"/>
              </a:rPr>
              <a:t> </a:t>
            </a:r>
            <a:r>
              <a:rPr lang="en-US" altLang="ru-RU" sz="1400" b="1" dirty="0" smtClean="0">
                <a:solidFill>
                  <a:srgbClr val="FFC000"/>
                </a:solidFill>
                <a:latin typeface="Calibri" pitchFamily="34" charset="0"/>
              </a:rPr>
              <a:t> </a:t>
            </a:r>
            <a:r>
              <a:rPr lang="ru-RU" altLang="ru-RU" sz="1400" b="1" dirty="0" smtClean="0">
                <a:solidFill>
                  <a:srgbClr val="FFC000"/>
                </a:solidFill>
                <a:latin typeface="Calibri" pitchFamily="34" charset="0"/>
              </a:rPr>
              <a:t>В.В.</a:t>
            </a:r>
            <a:endParaRPr lang="ru-RU" altLang="ru-RU" sz="1400" b="1" dirty="0">
              <a:solidFill>
                <a:srgbClr val="FFC000"/>
              </a:solidFill>
              <a:latin typeface="Calibri" pitchFamily="34" charset="0"/>
            </a:endParaRPr>
          </a:p>
          <a:p>
            <a:pPr eaLnBrk="1" hangingPunct="1">
              <a:spcBef>
                <a:spcPct val="0"/>
              </a:spcBef>
              <a:buClrTx/>
              <a:buSzTx/>
              <a:buFontTx/>
              <a:buNone/>
            </a:pPr>
            <a:r>
              <a:rPr lang="ru-RU" altLang="ru-RU" sz="1400" b="1" dirty="0">
                <a:solidFill>
                  <a:srgbClr val="FFC000"/>
                </a:solidFill>
                <a:latin typeface="Calibri" pitchFamily="34" charset="0"/>
              </a:rPr>
              <a:t>Изб</a:t>
            </a:r>
            <a:r>
              <a:rPr lang="ru-RU" altLang="ru-RU" sz="1400" b="1" dirty="0" smtClean="0">
                <a:solidFill>
                  <a:srgbClr val="FFC000"/>
                </a:solidFill>
                <a:latin typeface="Calibri" pitchFamily="34" charset="0"/>
              </a:rPr>
              <a:t>.</a:t>
            </a:r>
            <a:r>
              <a:rPr lang="en-US" altLang="ru-RU" sz="1400" b="1" dirty="0" smtClean="0">
                <a:solidFill>
                  <a:srgbClr val="FFC000"/>
                </a:solidFill>
                <a:latin typeface="Calibri" pitchFamily="34" charset="0"/>
              </a:rPr>
              <a:t> </a:t>
            </a:r>
            <a:r>
              <a:rPr lang="ru-RU" altLang="ru-RU" sz="1400" b="1" dirty="0" smtClean="0">
                <a:solidFill>
                  <a:srgbClr val="FFC000"/>
                </a:solidFill>
                <a:latin typeface="Calibri" pitchFamily="34" charset="0"/>
              </a:rPr>
              <a:t>Округ </a:t>
            </a:r>
            <a:r>
              <a:rPr lang="ru-RU" altLang="ru-RU" sz="1400" b="1" dirty="0">
                <a:solidFill>
                  <a:srgbClr val="FFC000"/>
                </a:solidFill>
                <a:latin typeface="Calibri" pitchFamily="34" charset="0"/>
              </a:rPr>
              <a:t>№ </a:t>
            </a:r>
            <a:r>
              <a:rPr lang="ru-RU" altLang="ru-RU" sz="1400" b="1" dirty="0" smtClean="0">
                <a:solidFill>
                  <a:srgbClr val="FFC000"/>
                </a:solidFill>
                <a:latin typeface="Calibri" pitchFamily="34" charset="0"/>
              </a:rPr>
              <a:t> 4</a:t>
            </a:r>
            <a:endParaRPr lang="ru-RU" altLang="ru-RU" sz="1400" b="1" dirty="0">
              <a:solidFill>
                <a:srgbClr val="FFC000"/>
              </a:solidFill>
              <a:latin typeface="Calibri" pitchFamily="34" charset="0"/>
            </a:endParaRPr>
          </a:p>
        </p:txBody>
      </p:sp>
      <p:sp>
        <p:nvSpPr>
          <p:cNvPr id="13" name="TextBox 15"/>
          <p:cNvSpPr txBox="1">
            <a:spLocks noChangeArrowheads="1"/>
          </p:cNvSpPr>
          <p:nvPr/>
        </p:nvSpPr>
        <p:spPr bwMode="auto">
          <a:xfrm>
            <a:off x="251520" y="4292600"/>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fontAlgn="base" hangingPunct="1">
              <a:spcBef>
                <a:spcPct val="0"/>
              </a:spcBef>
              <a:spcAft>
                <a:spcPct val="0"/>
              </a:spcAft>
              <a:buClrTx/>
              <a:buSzTx/>
              <a:buFontTx/>
              <a:buNone/>
            </a:pPr>
            <a:r>
              <a:rPr lang="ru-RU" altLang="ru-RU" sz="1400" b="1" dirty="0" smtClean="0">
                <a:solidFill>
                  <a:srgbClr val="FFC000"/>
                </a:solidFill>
                <a:latin typeface="Calibri" pitchFamily="34" charset="0"/>
                <a:cs typeface="Arial" charset="0"/>
              </a:rPr>
              <a:t>Зудина Г.В.</a:t>
            </a:r>
            <a:endParaRPr lang="ru-RU" altLang="ru-RU" sz="1400" b="1" dirty="0">
              <a:solidFill>
                <a:srgbClr val="FFC000"/>
              </a:solidFill>
              <a:latin typeface="Calibri" pitchFamily="34" charset="0"/>
              <a:cs typeface="Arial" charset="0"/>
            </a:endParaRPr>
          </a:p>
          <a:p>
            <a:pPr eaLnBrk="1" fontAlgn="base" hangingPunct="1">
              <a:spcBef>
                <a:spcPct val="0"/>
              </a:spcBef>
              <a:spcAft>
                <a:spcPct val="0"/>
              </a:spcAft>
              <a:buClrTx/>
              <a:buSzTx/>
              <a:buFontTx/>
              <a:buNone/>
            </a:pPr>
            <a:r>
              <a:rPr lang="ru-RU" altLang="ru-RU" sz="1400" b="1" dirty="0">
                <a:solidFill>
                  <a:srgbClr val="FFC000"/>
                </a:solidFill>
                <a:latin typeface="Calibri" pitchFamily="34" charset="0"/>
                <a:cs typeface="Arial" charset="0"/>
              </a:rPr>
              <a:t>Изб</a:t>
            </a:r>
            <a:r>
              <a:rPr lang="ru-RU" altLang="ru-RU" sz="1400" b="1" dirty="0" smtClean="0">
                <a:solidFill>
                  <a:srgbClr val="FFC000"/>
                </a:solidFill>
                <a:latin typeface="Calibri" pitchFamily="34" charset="0"/>
                <a:cs typeface="Arial" charset="0"/>
              </a:rPr>
              <a:t>.</a:t>
            </a:r>
            <a:r>
              <a:rPr lang="en-US" altLang="ru-RU" sz="1400" b="1" dirty="0" smtClean="0">
                <a:solidFill>
                  <a:srgbClr val="FFC000"/>
                </a:solidFill>
                <a:latin typeface="Calibri" pitchFamily="34" charset="0"/>
                <a:cs typeface="Arial" charset="0"/>
              </a:rPr>
              <a:t> </a:t>
            </a:r>
            <a:r>
              <a:rPr lang="ru-RU" altLang="ru-RU" sz="1400" b="1" dirty="0" smtClean="0">
                <a:solidFill>
                  <a:srgbClr val="FFC000"/>
                </a:solidFill>
                <a:latin typeface="Calibri" pitchFamily="34" charset="0"/>
                <a:cs typeface="Arial" charset="0"/>
              </a:rPr>
              <a:t>Округ </a:t>
            </a:r>
            <a:r>
              <a:rPr lang="ru-RU" altLang="ru-RU" sz="1400" b="1" dirty="0">
                <a:solidFill>
                  <a:srgbClr val="FFC000"/>
                </a:solidFill>
                <a:latin typeface="Calibri" pitchFamily="34" charset="0"/>
                <a:cs typeface="Arial" charset="0"/>
              </a:rPr>
              <a:t>№ </a:t>
            </a:r>
            <a:r>
              <a:rPr lang="ru-RU" altLang="ru-RU" sz="1400" b="1" dirty="0" smtClean="0">
                <a:solidFill>
                  <a:srgbClr val="FFC000"/>
                </a:solidFill>
                <a:latin typeface="Calibri" pitchFamily="34" charset="0"/>
                <a:cs typeface="Arial" charset="0"/>
              </a:rPr>
              <a:t>4</a:t>
            </a:r>
            <a:endParaRPr lang="ru-RU" altLang="ru-RU" sz="1400" b="1" dirty="0">
              <a:solidFill>
                <a:srgbClr val="FFC000"/>
              </a:solidFill>
              <a:latin typeface="Calibri" pitchFamily="34" charset="0"/>
              <a:cs typeface="Arial" charset="0"/>
            </a:endParaRPr>
          </a:p>
        </p:txBody>
      </p:sp>
      <p:sp>
        <p:nvSpPr>
          <p:cNvPr id="14" name="TextBox 12"/>
          <p:cNvSpPr txBox="1">
            <a:spLocks noChangeArrowheads="1"/>
          </p:cNvSpPr>
          <p:nvPr/>
        </p:nvSpPr>
        <p:spPr bwMode="auto">
          <a:xfrm>
            <a:off x="3203848" y="4282257"/>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smtClean="0">
                <a:solidFill>
                  <a:srgbClr val="FFC000"/>
                </a:solidFill>
                <a:latin typeface="Calibri" pitchFamily="34" charset="0"/>
              </a:rPr>
              <a:t>Киселева О.Н. </a:t>
            </a:r>
            <a:r>
              <a:rPr lang="ru-RU" altLang="ru-RU" sz="1400" b="1" dirty="0">
                <a:solidFill>
                  <a:srgbClr val="FFC000"/>
                </a:solidFill>
                <a:latin typeface="Calibri" pitchFamily="34" charset="0"/>
              </a:rPr>
              <a:t>Изб</a:t>
            </a:r>
            <a:r>
              <a:rPr lang="ru-RU" altLang="ru-RU" sz="1400" b="1" dirty="0" smtClean="0">
                <a:solidFill>
                  <a:srgbClr val="FFC000"/>
                </a:solidFill>
                <a:latin typeface="Calibri" pitchFamily="34" charset="0"/>
              </a:rPr>
              <a:t>.</a:t>
            </a:r>
            <a:r>
              <a:rPr lang="en-US" altLang="ru-RU" sz="1400" b="1" dirty="0" smtClean="0">
                <a:solidFill>
                  <a:srgbClr val="FFC000"/>
                </a:solidFill>
                <a:latin typeface="Calibri" pitchFamily="34" charset="0"/>
              </a:rPr>
              <a:t> </a:t>
            </a:r>
            <a:r>
              <a:rPr lang="ru-RU" altLang="ru-RU" sz="1400" b="1" dirty="0" smtClean="0">
                <a:solidFill>
                  <a:srgbClr val="FFC000"/>
                </a:solidFill>
                <a:latin typeface="Calibri" pitchFamily="34" charset="0"/>
              </a:rPr>
              <a:t>Округ </a:t>
            </a:r>
            <a:r>
              <a:rPr lang="ru-RU" altLang="ru-RU" sz="1400" b="1" dirty="0">
                <a:solidFill>
                  <a:srgbClr val="FFC000"/>
                </a:solidFill>
                <a:latin typeface="Calibri" pitchFamily="34" charset="0"/>
              </a:rPr>
              <a:t>№ </a:t>
            </a:r>
            <a:r>
              <a:rPr lang="ru-RU" altLang="ru-RU" sz="1400" b="1" dirty="0" smtClean="0">
                <a:solidFill>
                  <a:srgbClr val="FFC000"/>
                </a:solidFill>
                <a:latin typeface="Calibri" pitchFamily="34" charset="0"/>
              </a:rPr>
              <a:t>3</a:t>
            </a:r>
            <a:endParaRPr lang="ru-RU" altLang="ru-RU" sz="1400" b="1" dirty="0">
              <a:solidFill>
                <a:srgbClr val="FFC000"/>
              </a:solidFill>
              <a:latin typeface="Calibri" pitchFamily="34" charset="0"/>
            </a:endParaRPr>
          </a:p>
        </p:txBody>
      </p:sp>
      <p:sp>
        <p:nvSpPr>
          <p:cNvPr id="15" name="TextBox 8"/>
          <p:cNvSpPr txBox="1">
            <a:spLocks noChangeArrowheads="1"/>
          </p:cNvSpPr>
          <p:nvPr/>
        </p:nvSpPr>
        <p:spPr bwMode="auto">
          <a:xfrm>
            <a:off x="6012159" y="4226072"/>
            <a:ext cx="1398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smtClean="0">
                <a:solidFill>
                  <a:srgbClr val="FFC000"/>
                </a:solidFill>
                <a:latin typeface="Calibri" pitchFamily="34" charset="0"/>
              </a:rPr>
              <a:t>Кононов И.Г.             </a:t>
            </a:r>
            <a:r>
              <a:rPr lang="ru-RU" altLang="ru-RU" sz="1400" b="1" dirty="0">
                <a:solidFill>
                  <a:srgbClr val="FFC000"/>
                </a:solidFill>
                <a:latin typeface="Calibri" pitchFamily="34" charset="0"/>
              </a:rPr>
              <a:t>Изб. Округ № </a:t>
            </a:r>
            <a:r>
              <a:rPr lang="ru-RU" altLang="ru-RU" sz="1400" b="1" dirty="0" smtClean="0">
                <a:solidFill>
                  <a:srgbClr val="FFC000"/>
                </a:solidFill>
                <a:latin typeface="Calibri" pitchFamily="34" charset="0"/>
              </a:rPr>
              <a:t>2</a:t>
            </a:r>
            <a:endParaRPr lang="ru-RU" altLang="ru-RU" sz="1400" b="1" dirty="0">
              <a:solidFill>
                <a:srgbClr val="FFC000"/>
              </a:solidFill>
              <a:latin typeface="Calibri" pitchFamily="34" charset="0"/>
            </a:endParaRPr>
          </a:p>
        </p:txBody>
      </p:sp>
    </p:spTree>
    <p:extLst>
      <p:ext uri="{BB962C8B-B14F-4D97-AF65-F5344CB8AC3E}">
        <p14:creationId xmlns:p14="http://schemas.microsoft.com/office/powerpoint/2010/main" val="1816523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ОРГОТДЕЛ\Презентация в 2020 году за 2019 год\фото мероприятия\5U0B2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2" y="332656"/>
            <a:ext cx="4202759" cy="280184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Z:\ОРГОТДЕЛ\Презентация в 2020 году за 2019 год\фото мероприятия\5U0B2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4084" y="341422"/>
            <a:ext cx="4026023" cy="27843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ОРГОТДЕЛ\Презентация в 2020 году за 2019 год\фото мероприятия\5U0B20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72" y="3291456"/>
            <a:ext cx="4202759" cy="280183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Z:\ОРГОТДЕЛ\Презентация в 2020 году за 2019 год\фото мероприятия\5U0B20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084" y="3299072"/>
            <a:ext cx="4051971" cy="270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258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ОРГОТДЕЛ\Презентация в 2020 году за 2019 год\фото мероприятия\20190326_171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5" y="3793064"/>
            <a:ext cx="4856878" cy="280428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Z:\ОРГОТДЕЛ\Презентация в 2020 году за 2019 год\фото мероприятия\победители 2-6 ле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60649"/>
            <a:ext cx="3600400" cy="33843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ОРГОТДЕЛ\Презентация в 2020 году за 2019 год\фото мероприятия\победители 7-9 лет.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2" y="260649"/>
            <a:ext cx="4822229" cy="288031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User\AppData\Local\Temp\взрослые.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843" y="3284984"/>
            <a:ext cx="3454077"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769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ОРГОТДЕЛ\Презентация в 2020 году за 2019 год\фото мероприятия\1_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176464" cy="278430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ОРГОТДЕЛ\Презентация в 2020 году за 2019 год\фото мероприятия\1_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4176464" cy="27843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ОРГОТДЕЛ\Презентация в 2020 году за 2019 год\фото мероприятия\1_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60649"/>
            <a:ext cx="4248472" cy="283231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Z:\ОРГОТДЕЛ\Презентация в 2020 году за 2019 год\фото мероприятия\DSC_3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864" y="3284984"/>
            <a:ext cx="4185095" cy="27881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Z:\ОРГОТДЕЛ\Презентация в 2020 году за 2019 год\фото мероприятия\PHOTO-2019-09-03-14-14-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305181"/>
            <a:ext cx="4248472" cy="278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1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ОРГОТДЕЛ\Презентация в 2020 году за 2019 год\фото мероприятия\DSC_3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7"/>
            <a:ext cx="4165656" cy="278166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Z:\ОРГОТДЕЛ\Презентация в 2020 году за 2019 год\фото мероприятия\SSS_9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60649"/>
            <a:ext cx="4176464" cy="27816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ОРГОТДЕЛ\Презентация в 2020 году за 2019 год\фото мероприятия\DSC_0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212976"/>
            <a:ext cx="4248472" cy="283910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Z:\ОРГОТДЕЛ\Презентация в 2020 году за 2019 год\фото мероприятия\DSC_99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960" y="3212976"/>
            <a:ext cx="4210509" cy="281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0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alt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Структура аппарата Совета депутатов,</a:t>
            </a:r>
            <a:br>
              <a:rPr lang="ru-RU" alt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 утвержденная депутатами Совета депутатов </a:t>
            </a:r>
            <a:br>
              <a:rPr lang="ru-RU" alt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муниципального округа Митино</a:t>
            </a:r>
            <a:endParaRPr lang="ru-RU" dirty="0"/>
          </a:p>
        </p:txBody>
      </p:sp>
      <p:sp>
        <p:nvSpPr>
          <p:cNvPr id="3" name="Прямоугольник с двумя скругленными противолежащими углами 2"/>
          <p:cNvSpPr/>
          <p:nvPr/>
        </p:nvSpPr>
        <p:spPr>
          <a:xfrm>
            <a:off x="899593" y="1412776"/>
            <a:ext cx="6996208" cy="72008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C00000"/>
                </a:solidFill>
              </a:rPr>
              <a:t>Глава  муниципального  округа</a:t>
            </a:r>
            <a:endParaRPr lang="ru-RU" dirty="0">
              <a:solidFill>
                <a:srgbClr val="C00000"/>
              </a:solidFill>
            </a:endParaRPr>
          </a:p>
        </p:txBody>
      </p:sp>
      <p:sp>
        <p:nvSpPr>
          <p:cNvPr id="4" name="Прямоугольник с двумя скругленными соседними углами 3"/>
          <p:cNvSpPr/>
          <p:nvPr/>
        </p:nvSpPr>
        <p:spPr>
          <a:xfrm>
            <a:off x="323528" y="3084993"/>
            <a:ext cx="1728192" cy="70966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rPr>
              <a:t>Главный бухгалтер- советник</a:t>
            </a:r>
            <a:endParaRPr lang="ru-RU" sz="1400" dirty="0">
              <a:solidFill>
                <a:srgbClr val="C00000"/>
              </a:solidFill>
            </a:endParaRPr>
          </a:p>
        </p:txBody>
      </p:sp>
      <p:sp>
        <p:nvSpPr>
          <p:cNvPr id="5" name="Прямоугольник с двумя скругленными противолежащими углами 4"/>
          <p:cNvSpPr/>
          <p:nvPr/>
        </p:nvSpPr>
        <p:spPr>
          <a:xfrm>
            <a:off x="2506634" y="3055722"/>
            <a:ext cx="2016223" cy="70966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rPr>
              <a:t>Начальник  отдела </a:t>
            </a:r>
          </a:p>
          <a:p>
            <a:pPr algn="ctr"/>
            <a:r>
              <a:rPr lang="ru-RU" sz="1400" dirty="0" smtClean="0">
                <a:solidFill>
                  <a:srgbClr val="C00000"/>
                </a:solidFill>
              </a:rPr>
              <a:t>по организационной работе</a:t>
            </a:r>
            <a:endParaRPr lang="ru-RU" sz="1400" dirty="0">
              <a:solidFill>
                <a:srgbClr val="C00000"/>
              </a:solidFill>
            </a:endParaRPr>
          </a:p>
        </p:txBody>
      </p:sp>
      <p:sp>
        <p:nvSpPr>
          <p:cNvPr id="6" name="Прямоугольник с двумя скругленными соседними углами 5"/>
          <p:cNvSpPr/>
          <p:nvPr/>
        </p:nvSpPr>
        <p:spPr>
          <a:xfrm>
            <a:off x="5076055" y="3055722"/>
            <a:ext cx="1728191" cy="67277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rPr>
              <a:t>Юрисконсульт-советник</a:t>
            </a:r>
            <a:endParaRPr lang="ru-RU" sz="1400" dirty="0">
              <a:solidFill>
                <a:srgbClr val="C00000"/>
              </a:solidFill>
            </a:endParaRPr>
          </a:p>
        </p:txBody>
      </p:sp>
      <p:sp>
        <p:nvSpPr>
          <p:cNvPr id="7" name="Прямоугольник с двумя скругленными соседними углами 6"/>
          <p:cNvSpPr/>
          <p:nvPr/>
        </p:nvSpPr>
        <p:spPr>
          <a:xfrm>
            <a:off x="2100862" y="4332766"/>
            <a:ext cx="1319010" cy="75263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rPr>
              <a:t>Главный специалист</a:t>
            </a:r>
            <a:endParaRPr lang="ru-RU" sz="1400" dirty="0">
              <a:solidFill>
                <a:srgbClr val="C00000"/>
              </a:solidFill>
            </a:endParaRPr>
          </a:p>
        </p:txBody>
      </p:sp>
      <p:sp>
        <p:nvSpPr>
          <p:cNvPr id="8" name="Прямоугольник с двумя скругленными соседними углами 7"/>
          <p:cNvSpPr/>
          <p:nvPr/>
        </p:nvSpPr>
        <p:spPr>
          <a:xfrm>
            <a:off x="3624463" y="4338252"/>
            <a:ext cx="1319010" cy="75263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rPr>
              <a:t>Главный специалист</a:t>
            </a:r>
            <a:endParaRPr lang="ru-RU" sz="1400" dirty="0">
              <a:solidFill>
                <a:srgbClr val="C00000"/>
              </a:solidFill>
            </a:endParaRPr>
          </a:p>
        </p:txBody>
      </p:sp>
      <p:sp>
        <p:nvSpPr>
          <p:cNvPr id="9" name="Прямоугольник с двумя скругленными соседними углами 8"/>
          <p:cNvSpPr/>
          <p:nvPr/>
        </p:nvSpPr>
        <p:spPr>
          <a:xfrm>
            <a:off x="7236296" y="3000324"/>
            <a:ext cx="1319010" cy="75263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rPr>
              <a:t>Главный специалист</a:t>
            </a:r>
            <a:endParaRPr lang="ru-RU" sz="1400" dirty="0">
              <a:solidFill>
                <a:srgbClr val="C00000"/>
              </a:solidFill>
            </a:endParaRPr>
          </a:p>
        </p:txBody>
      </p:sp>
      <p:sp>
        <p:nvSpPr>
          <p:cNvPr id="10" name="Стрелка вниз 9"/>
          <p:cNvSpPr/>
          <p:nvPr/>
        </p:nvSpPr>
        <p:spPr>
          <a:xfrm>
            <a:off x="1547664" y="2288404"/>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3419872" y="2322490"/>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5760130" y="2322490"/>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a:off x="7375580" y="2302825"/>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 стрелкой 17"/>
          <p:cNvCxnSpPr/>
          <p:nvPr/>
        </p:nvCxnSpPr>
        <p:spPr>
          <a:xfrm>
            <a:off x="2760367" y="3849308"/>
            <a:ext cx="0" cy="443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4139952" y="3849309"/>
            <a:ext cx="0" cy="443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843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Документооборот </a:t>
            </a:r>
            <a:br>
              <a:rPr lang="ru-RU" alt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аппарата Совета депутатов  </a:t>
            </a:r>
            <a:br>
              <a:rPr lang="ru-RU" alt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муниципального  округа  Митино в 2019 году</a:t>
            </a:r>
            <a:endParaRPr lang="ru-RU" dirty="0"/>
          </a:p>
        </p:txBody>
      </p:sp>
      <p:graphicFrame>
        <p:nvGraphicFramePr>
          <p:cNvPr id="5" name="Объект 4"/>
          <p:cNvGraphicFramePr>
            <a:graphicFrameLocks noGrp="1"/>
          </p:cNvGraphicFramePr>
          <p:nvPr>
            <p:ph sz="quarter" idx="13"/>
            <p:extLst>
              <p:ext uri="{D42A27DB-BD31-4B8C-83A1-F6EECF244321}">
                <p14:modId xmlns:p14="http://schemas.microsoft.com/office/powerpoint/2010/main" val="2999353491"/>
              </p:ext>
            </p:extLst>
          </p:nvPr>
        </p:nvGraphicFramePr>
        <p:xfrm>
          <a:off x="685800" y="1536700"/>
          <a:ext cx="3657600" cy="3876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Объект 5"/>
          <p:cNvGraphicFramePr>
            <a:graphicFrameLocks noGrp="1"/>
          </p:cNvGraphicFramePr>
          <p:nvPr>
            <p:ph sz="quarter" idx="14"/>
            <p:extLst>
              <p:ext uri="{D42A27DB-BD31-4B8C-83A1-F6EECF244321}">
                <p14:modId xmlns:p14="http://schemas.microsoft.com/office/powerpoint/2010/main" val="2940019809"/>
              </p:ext>
            </p:extLst>
          </p:nvPr>
        </p:nvGraphicFramePr>
        <p:xfrm>
          <a:off x="4800600" y="1536700"/>
          <a:ext cx="3657600" cy="38766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87556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16632"/>
            <a:ext cx="7774632" cy="576064"/>
          </a:xfrm>
        </p:spPr>
        <p:txBody>
          <a:bodyPr/>
          <a:lstStyle/>
          <a:p>
            <a:pPr algn="ctr"/>
            <a:r>
              <a:rPr 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ea typeface="+mn-ea"/>
                <a:cs typeface="Arial" charset="0"/>
              </a:rPr>
              <a:t>Финансово-экономическая деятельность</a:t>
            </a:r>
            <a:endParaRPr lang="ru-RU" dirty="0"/>
          </a:p>
        </p:txBody>
      </p:sp>
      <p:sp>
        <p:nvSpPr>
          <p:cNvPr id="3" name="Прямоугольник 2"/>
          <p:cNvSpPr/>
          <p:nvPr/>
        </p:nvSpPr>
        <p:spPr>
          <a:xfrm>
            <a:off x="34244" y="692696"/>
            <a:ext cx="8856984" cy="5632311"/>
          </a:xfrm>
          <a:prstGeom prst="rect">
            <a:avLst/>
          </a:prstGeom>
        </p:spPr>
        <p:txBody>
          <a:bodyPr wrap="square">
            <a:spAutoFit/>
          </a:bodyPr>
          <a:lstStyle/>
          <a:p>
            <a:r>
              <a:rPr lang="ru-RU" dirty="0" smtClean="0">
                <a:solidFill>
                  <a:schemeClr val="accent5">
                    <a:lumMod val="60000"/>
                    <a:lumOff val="40000"/>
                  </a:schemeClr>
                </a:solidFill>
              </a:rPr>
              <a:t>В 2019 году в сфере бухгалтерского и налогового учета деятельности в деятельности аппарата Совета депутатов муниципального округа Митино нарушений действующего законодательства Российской Федерации и города Москвы надзорными и контролирующими органами не выявлено, замечаний со стороны контролирующих органов исполнительной власти (Департамент территориальных органов исполнительной власти города Москвы, Департамент финансов города Москвы, Департамент труда и  социальной защиты населения города Москвы, Контрольно-счетная палата города Москвы, Управление Федеральной антимонопольной службы по г. Москве, Главное контрольное управление города Москвы, Управление Федерального казначейства города Москвы, Тушинская межрайонная прокуратура СЗАО г. Москвы, префектура СЗАО г. Москвы, районный отдел государственной статистики в СЗАО г. Москвы и др.) не имеется.</a:t>
            </a:r>
          </a:p>
          <a:p>
            <a:r>
              <a:rPr lang="ru-RU" dirty="0" smtClean="0">
                <a:solidFill>
                  <a:schemeClr val="accent5">
                    <a:lumMod val="60000"/>
                    <a:lumOff val="40000"/>
                  </a:schemeClr>
                </a:solidFill>
              </a:rPr>
              <a:t>	В соответствии с приказом  Департамента финансов города Москвы от 30.12.2019    № 411  годовая бюджетная отчетность муниципального округа Митино за 2019 год представлена в полном объеме установленных форм отчетов и в срок. В представленной отчетности соблюдены требования, установленные нормативно-правовыми актами,  и обеспечено соответствие показателей расчетов между бюджетами бюджетной системы Российской федерации. В Департамент финансов города Москвы загружено в систему СВОД-СМАРТ и направлено посредством электронного документооборота </a:t>
            </a:r>
            <a:r>
              <a:rPr lang="ru-RU" b="1" dirty="0" smtClean="0">
                <a:solidFill>
                  <a:schemeClr val="accent5">
                    <a:lumMod val="60000"/>
                    <a:lumOff val="40000"/>
                  </a:schemeClr>
                </a:solidFill>
              </a:rPr>
              <a:t>73 формы бюджетной годовой отчетности.</a:t>
            </a:r>
            <a:endParaRPr lang="ru-RU" b="1" dirty="0">
              <a:solidFill>
                <a:schemeClr val="accent5">
                  <a:lumMod val="60000"/>
                  <a:lumOff val="40000"/>
                </a:schemeClr>
              </a:solidFill>
            </a:endParaRPr>
          </a:p>
        </p:txBody>
      </p:sp>
    </p:spTree>
    <p:extLst>
      <p:ext uri="{BB962C8B-B14F-4D97-AF65-F5344CB8AC3E}">
        <p14:creationId xmlns:p14="http://schemas.microsoft.com/office/powerpoint/2010/main" val="1114169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16632"/>
            <a:ext cx="8352928" cy="6186309"/>
          </a:xfrm>
          <a:prstGeom prst="rect">
            <a:avLst/>
          </a:prstGeom>
        </p:spPr>
        <p:txBody>
          <a:bodyPr wrap="square">
            <a:spAutoFit/>
          </a:bodyPr>
          <a:lstStyle/>
          <a:p>
            <a:pPr algn="just"/>
            <a:r>
              <a:rPr lang="ru-RU" dirty="0">
                <a:solidFill>
                  <a:schemeClr val="accent5">
                    <a:lumMod val="40000"/>
                    <a:lumOff val="60000"/>
                  </a:schemeClr>
                </a:solidFill>
              </a:rPr>
              <a:t>Финансовая, статистическая, налоговая отчётность в полном объеме представлены в профильные Департаменты по направлениям деятельности, налоговые органы (МИФНС №46, МИФНС №33), статистику, фонды ПФР, социального и медицинского страхования по утвержденным формам и в установленный срок, </a:t>
            </a:r>
            <a:r>
              <a:rPr lang="ru-RU" b="1" dirty="0">
                <a:solidFill>
                  <a:schemeClr val="accent5">
                    <a:lumMod val="40000"/>
                    <a:lumOff val="60000"/>
                  </a:schemeClr>
                </a:solidFill>
              </a:rPr>
              <a:t>всего предоставлено 17  годовых форм отчетности</a:t>
            </a:r>
            <a:r>
              <a:rPr lang="ru-RU" dirty="0">
                <a:solidFill>
                  <a:schemeClr val="accent5">
                    <a:lumMod val="40000"/>
                    <a:lumOff val="60000"/>
                  </a:schemeClr>
                </a:solidFill>
              </a:rPr>
              <a:t>.</a:t>
            </a:r>
          </a:p>
          <a:p>
            <a:pPr algn="just"/>
            <a:r>
              <a:rPr lang="ru-RU" dirty="0">
                <a:solidFill>
                  <a:schemeClr val="accent5">
                    <a:lumMod val="40000"/>
                    <a:lumOff val="60000"/>
                  </a:schemeClr>
                </a:solidFill>
              </a:rPr>
              <a:t>Все изменения по исполнению бюджета МО Митино в </a:t>
            </a:r>
            <a:r>
              <a:rPr lang="ru-RU" dirty="0" smtClean="0">
                <a:solidFill>
                  <a:schemeClr val="accent5">
                    <a:lumMod val="40000"/>
                    <a:lumOff val="60000"/>
                  </a:schemeClr>
                </a:solidFill>
              </a:rPr>
              <a:t>2019 </a:t>
            </a:r>
            <a:r>
              <a:rPr lang="ru-RU" dirty="0">
                <a:solidFill>
                  <a:schemeClr val="accent5">
                    <a:lumMod val="40000"/>
                    <a:lumOff val="60000"/>
                  </a:schemeClr>
                </a:solidFill>
              </a:rPr>
              <a:t>году проведены в срок в системе Департамента финансов и Управления федерального казначейства г. Москвы (УФК). </a:t>
            </a:r>
          </a:p>
          <a:p>
            <a:pPr algn="just"/>
            <a:r>
              <a:rPr lang="ru-RU" dirty="0">
                <a:solidFill>
                  <a:schemeClr val="accent5">
                    <a:lumMod val="40000"/>
                    <a:lumOff val="60000"/>
                  </a:schemeClr>
                </a:solidFill>
              </a:rPr>
              <a:t>Внешний контроль за исполнением бюджета муниципального округа Митино за 2019 год </a:t>
            </a:r>
            <a:r>
              <a:rPr lang="ru-RU" dirty="0" smtClean="0">
                <a:solidFill>
                  <a:schemeClr val="accent5">
                    <a:lumMod val="40000"/>
                    <a:lumOff val="60000"/>
                  </a:schemeClr>
                </a:solidFill>
              </a:rPr>
              <a:t>осуществляла </a:t>
            </a:r>
            <a:r>
              <a:rPr lang="ru-RU" dirty="0">
                <a:solidFill>
                  <a:schemeClr val="accent5">
                    <a:lumMod val="40000"/>
                    <a:lumOff val="60000"/>
                  </a:schemeClr>
                </a:solidFill>
              </a:rPr>
              <a:t>Контрольно-счетная палата города Москвы, в соответствии с Законом города Москвы от 30.06.2010 № 30 «О </a:t>
            </a:r>
            <a:r>
              <a:rPr lang="ru-RU" dirty="0" err="1">
                <a:solidFill>
                  <a:schemeClr val="accent5">
                    <a:lumMod val="40000"/>
                    <a:lumOff val="60000"/>
                  </a:schemeClr>
                </a:solidFill>
              </a:rPr>
              <a:t>Контрольно</a:t>
            </a:r>
            <a:r>
              <a:rPr lang="ru-RU" dirty="0">
                <a:solidFill>
                  <a:schemeClr val="accent5">
                    <a:lumMod val="40000"/>
                    <a:lumOff val="60000"/>
                  </a:schemeClr>
                </a:solidFill>
              </a:rPr>
              <a:t> – счетной палате Москвы» (далее Закон города Москвы от 30.06.2010 № 30), п.21 Плана работы Контрольно-счетной палаты Москвы  (далее КСП) на 2019 год, Соглашением о передаче Контрольно-счетной палате Москвы полномочий по осуществлению внешнего муниципального  финансового контроля в муниципальном округе Митино.  </a:t>
            </a:r>
          </a:p>
          <a:p>
            <a:pPr algn="just"/>
            <a:r>
              <a:rPr lang="ru-RU" dirty="0">
                <a:solidFill>
                  <a:schemeClr val="accent5">
                    <a:lumMod val="40000"/>
                    <a:lumOff val="60000"/>
                  </a:schemeClr>
                </a:solidFill>
              </a:rPr>
              <a:t>Годовой отчет об исполнении бюджета муниципального округа Митино за 2019 год был направлен в электронном виде и формате файлов MS </a:t>
            </a:r>
            <a:r>
              <a:rPr lang="ru-RU" dirty="0" err="1">
                <a:solidFill>
                  <a:schemeClr val="accent5">
                    <a:lumMod val="40000"/>
                    <a:lumOff val="60000"/>
                  </a:schemeClr>
                </a:solidFill>
              </a:rPr>
              <a:t>Excel</a:t>
            </a:r>
            <a:r>
              <a:rPr lang="ru-RU" dirty="0">
                <a:solidFill>
                  <a:schemeClr val="accent5">
                    <a:lumMod val="40000"/>
                    <a:lumOff val="60000"/>
                  </a:schemeClr>
                </a:solidFill>
              </a:rPr>
              <a:t> (.</a:t>
            </a:r>
            <a:r>
              <a:rPr lang="ru-RU" dirty="0" err="1">
                <a:solidFill>
                  <a:schemeClr val="accent5">
                    <a:lumMod val="40000"/>
                    <a:lumOff val="60000"/>
                  </a:schemeClr>
                </a:solidFill>
              </a:rPr>
              <a:t>xls</a:t>
            </a:r>
            <a:r>
              <a:rPr lang="ru-RU" dirty="0">
                <a:solidFill>
                  <a:schemeClr val="accent5">
                    <a:lumMod val="40000"/>
                    <a:lumOff val="60000"/>
                  </a:schemeClr>
                </a:solidFill>
              </a:rPr>
              <a:t>):</a:t>
            </a:r>
          </a:p>
          <a:p>
            <a:pPr algn="just"/>
            <a:r>
              <a:rPr lang="ru-RU" dirty="0" smtClean="0">
                <a:solidFill>
                  <a:schemeClr val="accent5">
                    <a:lumMod val="40000"/>
                    <a:lumOff val="60000"/>
                  </a:schemeClr>
                </a:solidFill>
              </a:rPr>
              <a:t>- финансового </a:t>
            </a:r>
            <a:r>
              <a:rPr lang="ru-RU" dirty="0">
                <a:solidFill>
                  <a:schemeClr val="accent5">
                    <a:lumMod val="40000"/>
                    <a:lumOff val="60000"/>
                  </a:schemeClr>
                </a:solidFill>
              </a:rPr>
              <a:t>органа – 39 форм </a:t>
            </a:r>
            <a:r>
              <a:rPr lang="ru-RU" dirty="0" smtClean="0">
                <a:solidFill>
                  <a:schemeClr val="accent5">
                    <a:lumMod val="40000"/>
                    <a:lumOff val="60000"/>
                  </a:schemeClr>
                </a:solidFill>
              </a:rPr>
              <a:t>отчетности;</a:t>
            </a:r>
            <a:endParaRPr lang="ru-RU" dirty="0">
              <a:solidFill>
                <a:schemeClr val="accent5">
                  <a:lumMod val="40000"/>
                  <a:lumOff val="60000"/>
                </a:schemeClr>
              </a:solidFill>
            </a:endParaRPr>
          </a:p>
          <a:p>
            <a:pPr algn="just"/>
            <a:r>
              <a:rPr lang="ru-RU" dirty="0" smtClean="0">
                <a:solidFill>
                  <a:schemeClr val="accent5">
                    <a:lumMod val="40000"/>
                    <a:lumOff val="60000"/>
                  </a:schemeClr>
                </a:solidFill>
              </a:rPr>
              <a:t>- главного </a:t>
            </a:r>
            <a:r>
              <a:rPr lang="ru-RU" dirty="0">
                <a:solidFill>
                  <a:schemeClr val="accent5">
                    <a:lumMod val="40000"/>
                    <a:lumOff val="60000"/>
                  </a:schemeClr>
                </a:solidFill>
              </a:rPr>
              <a:t>администратора бюджетных средств (ГАБС) – 33 форм </a:t>
            </a:r>
            <a:r>
              <a:rPr lang="ru-RU" dirty="0" smtClean="0">
                <a:solidFill>
                  <a:schemeClr val="accent5">
                    <a:lumMod val="40000"/>
                    <a:lumOff val="60000"/>
                  </a:schemeClr>
                </a:solidFill>
              </a:rPr>
              <a:t>отчетности; </a:t>
            </a:r>
            <a:endParaRPr lang="ru-RU" dirty="0">
              <a:solidFill>
                <a:schemeClr val="accent5">
                  <a:lumMod val="40000"/>
                  <a:lumOff val="60000"/>
                </a:schemeClr>
              </a:solidFill>
            </a:endParaRPr>
          </a:p>
          <a:p>
            <a:pPr algn="just"/>
            <a:r>
              <a:rPr lang="ru-RU" dirty="0" smtClean="0">
                <a:solidFill>
                  <a:schemeClr val="accent5">
                    <a:lumMod val="40000"/>
                    <a:lumOff val="60000"/>
                  </a:schemeClr>
                </a:solidFill>
              </a:rPr>
              <a:t>- получателя </a:t>
            </a:r>
            <a:r>
              <a:rPr lang="ru-RU" dirty="0">
                <a:solidFill>
                  <a:schemeClr val="accent5">
                    <a:lumMod val="40000"/>
                    <a:lumOff val="60000"/>
                  </a:schemeClr>
                </a:solidFill>
              </a:rPr>
              <a:t>бюджетных средств (администратора доходов бюджета) – 31 форм отчетности.</a:t>
            </a:r>
          </a:p>
        </p:txBody>
      </p:sp>
    </p:spTree>
    <p:extLst>
      <p:ext uri="{BB962C8B-B14F-4D97-AF65-F5344CB8AC3E}">
        <p14:creationId xmlns:p14="http://schemas.microsoft.com/office/powerpoint/2010/main" val="653198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640960" cy="5355312"/>
          </a:xfrm>
          <a:prstGeom prst="rect">
            <a:avLst/>
          </a:prstGeom>
        </p:spPr>
        <p:txBody>
          <a:bodyPr wrap="square">
            <a:spAutoFit/>
          </a:bodyPr>
          <a:lstStyle/>
          <a:p>
            <a:endParaRPr lang="ru-RU" dirty="0" smtClean="0"/>
          </a:p>
          <a:p>
            <a:pPr algn="just"/>
            <a:r>
              <a:rPr lang="ru-RU" dirty="0" smtClean="0">
                <a:solidFill>
                  <a:schemeClr val="accent5">
                    <a:lumMod val="60000"/>
                    <a:lumOff val="40000"/>
                  </a:schemeClr>
                </a:solidFill>
              </a:rPr>
              <a:t>Главные </a:t>
            </a:r>
            <a:r>
              <a:rPr lang="ru-RU" dirty="0">
                <a:solidFill>
                  <a:schemeClr val="accent5">
                    <a:lumMod val="60000"/>
                    <a:lumOff val="40000"/>
                  </a:schemeClr>
                </a:solidFill>
              </a:rPr>
              <a:t>книги финансового органа и получателей бюджетных средств по состоянию на 31.12.2019 </a:t>
            </a:r>
            <a:r>
              <a:rPr lang="ru-RU" dirty="0" smtClean="0">
                <a:solidFill>
                  <a:schemeClr val="accent5">
                    <a:lumMod val="60000"/>
                    <a:lumOff val="40000"/>
                  </a:schemeClr>
                </a:solidFill>
              </a:rPr>
              <a:t> </a:t>
            </a:r>
            <a:r>
              <a:rPr lang="ru-RU" dirty="0">
                <a:solidFill>
                  <a:schemeClr val="accent5">
                    <a:lumMod val="60000"/>
                    <a:lumOff val="40000"/>
                  </a:schemeClr>
                </a:solidFill>
              </a:rPr>
              <a:t>(до  заключительных операций по закрытию счетов при завершении финансового года, проведенных 31 декабря отчетного финансового года  и с учетом результатов заключительных операций по закрытию счетов при завершении финансового года, проведенных 31 декабря отчетного финансового года</a:t>
            </a:r>
            <a:r>
              <a:rPr lang="ru-RU" dirty="0" smtClean="0">
                <a:solidFill>
                  <a:schemeClr val="accent5">
                    <a:lumMod val="60000"/>
                    <a:lumOff val="40000"/>
                  </a:schemeClr>
                </a:solidFill>
              </a:rPr>
              <a:t>) </a:t>
            </a:r>
            <a:r>
              <a:rPr lang="ru-RU" dirty="0">
                <a:solidFill>
                  <a:schemeClr val="accent5">
                    <a:lumMod val="60000"/>
                    <a:lumOff val="40000"/>
                  </a:schemeClr>
                </a:solidFill>
              </a:rPr>
              <a:t>–  6 форм отчетности</a:t>
            </a:r>
            <a:r>
              <a:rPr lang="ru-RU" dirty="0" smtClean="0">
                <a:solidFill>
                  <a:schemeClr val="accent5">
                    <a:lumMod val="60000"/>
                    <a:lumOff val="40000"/>
                  </a:schemeClr>
                </a:solidFill>
              </a:rPr>
              <a:t>.</a:t>
            </a:r>
            <a:r>
              <a:rPr lang="ru-RU" dirty="0">
                <a:solidFill>
                  <a:schemeClr val="accent5">
                    <a:lumMod val="60000"/>
                    <a:lumOff val="40000"/>
                  </a:schemeClr>
                </a:solidFill>
              </a:rPr>
              <a:t> </a:t>
            </a:r>
          </a:p>
          <a:p>
            <a:pPr algn="just"/>
            <a:r>
              <a:rPr lang="ru-RU" dirty="0" smtClean="0">
                <a:solidFill>
                  <a:schemeClr val="accent5">
                    <a:lumMod val="60000"/>
                    <a:lumOff val="40000"/>
                  </a:schemeClr>
                </a:solidFill>
              </a:rPr>
              <a:t>Нормативно - </a:t>
            </a:r>
            <a:r>
              <a:rPr lang="ru-RU" dirty="0">
                <a:solidFill>
                  <a:schemeClr val="accent5">
                    <a:lumMod val="60000"/>
                    <a:lumOff val="40000"/>
                  </a:schemeClr>
                </a:solidFill>
              </a:rPr>
              <a:t>правовые документы по бюджетному процессу муниципального округа Митино, бюджетная роспись муниципального округа Митино на </a:t>
            </a:r>
            <a:r>
              <a:rPr lang="ru-RU" dirty="0" smtClean="0">
                <a:solidFill>
                  <a:schemeClr val="accent5">
                    <a:lumMod val="60000"/>
                    <a:lumOff val="40000"/>
                  </a:schemeClr>
                </a:solidFill>
              </a:rPr>
              <a:t>01.01.2020  </a:t>
            </a:r>
            <a:r>
              <a:rPr lang="ru-RU" dirty="0">
                <a:solidFill>
                  <a:schemeClr val="accent5">
                    <a:lumMod val="60000"/>
                    <a:lumOff val="40000"/>
                  </a:schemeClr>
                </a:solidFill>
              </a:rPr>
              <a:t>и изменениями на </a:t>
            </a:r>
            <a:r>
              <a:rPr lang="ru-RU" dirty="0" smtClean="0">
                <a:solidFill>
                  <a:schemeClr val="accent5">
                    <a:lumMod val="60000"/>
                    <a:lumOff val="40000"/>
                  </a:schemeClr>
                </a:solidFill>
              </a:rPr>
              <a:t>31.12.2019  </a:t>
            </a:r>
            <a:r>
              <a:rPr lang="ru-RU" dirty="0">
                <a:solidFill>
                  <a:schemeClr val="accent5">
                    <a:lumMod val="60000"/>
                    <a:lumOff val="40000"/>
                  </a:schemeClr>
                </a:solidFill>
              </a:rPr>
              <a:t>– 2 формы отчетности.</a:t>
            </a:r>
          </a:p>
          <a:p>
            <a:pPr algn="just"/>
            <a:r>
              <a:rPr lang="ru-RU" dirty="0" smtClean="0">
                <a:solidFill>
                  <a:schemeClr val="accent5">
                    <a:lumMod val="60000"/>
                    <a:lumOff val="40000"/>
                  </a:schemeClr>
                </a:solidFill>
              </a:rPr>
              <a:t>Помимо </a:t>
            </a:r>
            <a:r>
              <a:rPr lang="ru-RU" dirty="0">
                <a:solidFill>
                  <a:schemeClr val="accent5">
                    <a:lumMod val="60000"/>
                    <a:lumOff val="40000"/>
                  </a:schemeClr>
                </a:solidFill>
              </a:rPr>
              <a:t>направления в электронном формате, формы бюджетной отчетности и регистры бюджетного </a:t>
            </a:r>
            <a:r>
              <a:rPr lang="ru-RU" dirty="0" smtClean="0">
                <a:solidFill>
                  <a:schemeClr val="accent5">
                    <a:lumMod val="60000"/>
                    <a:lumOff val="40000"/>
                  </a:schemeClr>
                </a:solidFill>
              </a:rPr>
              <a:t>учета, отредактированные  </a:t>
            </a:r>
            <a:r>
              <a:rPr lang="ru-RU" dirty="0">
                <a:solidFill>
                  <a:schemeClr val="accent5">
                    <a:lumMod val="60000"/>
                    <a:lumOff val="40000"/>
                  </a:schemeClr>
                </a:solidFill>
              </a:rPr>
              <a:t>согласно требованиям информационно - аналитического отдела Контрольно-счетной палаты </a:t>
            </a:r>
            <a:r>
              <a:rPr lang="ru-RU" dirty="0" smtClean="0">
                <a:solidFill>
                  <a:schemeClr val="accent5">
                    <a:lumMod val="60000"/>
                    <a:lumOff val="40000"/>
                  </a:schemeClr>
                </a:solidFill>
              </a:rPr>
              <a:t>Москвы, </a:t>
            </a:r>
            <a:r>
              <a:rPr lang="ru-RU" dirty="0">
                <a:solidFill>
                  <a:schemeClr val="accent5">
                    <a:lumMod val="60000"/>
                    <a:lumOff val="40000"/>
                  </a:schemeClr>
                </a:solidFill>
              </a:rPr>
              <a:t>были загружены в программу проверки Контрольно-счетной палаты Москвы «Сводная отчетность» - 110 форм отчетности.</a:t>
            </a:r>
          </a:p>
          <a:p>
            <a:pPr algn="just"/>
            <a:r>
              <a:rPr lang="ru-RU" b="1" dirty="0">
                <a:solidFill>
                  <a:schemeClr val="accent5">
                    <a:lumMod val="60000"/>
                    <a:lumOff val="40000"/>
                  </a:schemeClr>
                </a:solidFill>
              </a:rPr>
              <a:t>Всего Контрольно-счетной палате Москвы представлено 111 форм  бюджетной отчетности об исполнении бюджета муниципального округа Митино за 2019 год. </a:t>
            </a:r>
            <a:endParaRPr lang="ru-RU" b="1" dirty="0" smtClean="0">
              <a:solidFill>
                <a:schemeClr val="accent5">
                  <a:lumMod val="60000"/>
                  <a:lumOff val="40000"/>
                </a:schemeClr>
              </a:solidFill>
            </a:endParaRPr>
          </a:p>
          <a:p>
            <a:pPr algn="just"/>
            <a:endParaRPr lang="ru-RU" b="1" dirty="0">
              <a:solidFill>
                <a:schemeClr val="accent5">
                  <a:lumMod val="60000"/>
                  <a:lumOff val="40000"/>
                </a:schemeClr>
              </a:solidFill>
            </a:endParaRPr>
          </a:p>
          <a:p>
            <a:endParaRPr lang="ru-RU" dirty="0">
              <a:solidFill>
                <a:schemeClr val="accent5">
                  <a:lumMod val="60000"/>
                  <a:lumOff val="40000"/>
                </a:schemeClr>
              </a:solidFill>
            </a:endParaRPr>
          </a:p>
        </p:txBody>
      </p:sp>
    </p:spTree>
    <p:extLst>
      <p:ext uri="{BB962C8B-B14F-4D97-AF65-F5344CB8AC3E}">
        <p14:creationId xmlns:p14="http://schemas.microsoft.com/office/powerpoint/2010/main" val="4237034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lgn="ctr" fontAlgn="base">
              <a:spcAft>
                <a:spcPct val="0"/>
              </a:spcAft>
            </a:pPr>
            <a:r>
              <a:rPr lang="ru-RU" altLang="ru-RU" sz="2400" b="1" cap="none">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Отчёт о юридической и кадровой работе </a:t>
            </a:r>
            <a:br>
              <a:rPr lang="ru-RU" altLang="ru-RU" sz="2400" b="1" cap="none">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400" b="1" cap="none">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аппарата Совета депутатов </a:t>
            </a:r>
            <a:br>
              <a:rPr lang="ru-RU" altLang="ru-RU" sz="2400" b="1" cap="none">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altLang="ru-RU" sz="2400" b="1" cap="none">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муниципального округа Митино за </a:t>
            </a:r>
            <a:r>
              <a:rPr lang="ru-RU" altLang="ru-RU" sz="2400" b="1" cap="none"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2019 </a:t>
            </a:r>
            <a:r>
              <a:rPr lang="ru-RU" altLang="ru-RU" sz="2400" b="1" cap="none">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год </a:t>
            </a:r>
            <a:r>
              <a:rPr lang="ru-RU" altLang="ru-RU" sz="600" b="1">
                <a:ln w="0"/>
                <a:gradFill flip="none">
                  <a:gsLst>
                    <a:gs pos="0">
                      <a:srgbClr val="F0A22E">
                        <a:tint val="75000"/>
                        <a:shade val="75000"/>
                        <a:satMod val="170000"/>
                      </a:srgbClr>
                    </a:gs>
                    <a:gs pos="49000">
                      <a:srgbClr val="F0A22E">
                        <a:tint val="88000"/>
                        <a:shade val="65000"/>
                        <a:satMod val="172000"/>
                      </a:srgbClr>
                    </a:gs>
                    <a:gs pos="50000">
                      <a:srgbClr val="F0A22E">
                        <a:shade val="65000"/>
                        <a:satMod val="130000"/>
                      </a:srgbClr>
                    </a:gs>
                    <a:gs pos="92000">
                      <a:srgbClr val="F0A22E">
                        <a:shade val="50000"/>
                        <a:satMod val="120000"/>
                      </a:srgbClr>
                    </a:gs>
                    <a:gs pos="100000">
                      <a:srgbClr val="F0A22E">
                        <a:shade val="48000"/>
                        <a:satMod val="120000"/>
                      </a:srgbClr>
                    </a:gs>
                  </a:gsLst>
                  <a:lin ang="5400000"/>
                </a:gradFill>
                <a:effectLst>
                  <a:reflection blurRad="12700" stA="50000" endPos="50000" dist="5000" dir="5400000" sy="-100000" rotWithShape="0"/>
                </a:effectLst>
                <a:latin typeface="Arial" pitchFamily="34" charset="0"/>
                <a:cs typeface="Arial" pitchFamily="34" charset="0"/>
              </a:rPr>
              <a:t/>
            </a:r>
            <a:br>
              <a:rPr lang="ru-RU" altLang="ru-RU" sz="600" b="1">
                <a:ln w="0"/>
                <a:gradFill flip="none">
                  <a:gsLst>
                    <a:gs pos="0">
                      <a:srgbClr val="F0A22E">
                        <a:tint val="75000"/>
                        <a:shade val="75000"/>
                        <a:satMod val="170000"/>
                      </a:srgbClr>
                    </a:gs>
                    <a:gs pos="49000">
                      <a:srgbClr val="F0A22E">
                        <a:tint val="88000"/>
                        <a:shade val="65000"/>
                        <a:satMod val="172000"/>
                      </a:srgbClr>
                    </a:gs>
                    <a:gs pos="50000">
                      <a:srgbClr val="F0A22E">
                        <a:shade val="65000"/>
                        <a:satMod val="130000"/>
                      </a:srgbClr>
                    </a:gs>
                    <a:gs pos="92000">
                      <a:srgbClr val="F0A22E">
                        <a:shade val="50000"/>
                        <a:satMod val="120000"/>
                      </a:srgbClr>
                    </a:gs>
                    <a:gs pos="100000">
                      <a:srgbClr val="F0A22E">
                        <a:shade val="48000"/>
                        <a:satMod val="120000"/>
                      </a:srgbClr>
                    </a:gs>
                  </a:gsLst>
                  <a:lin ang="5400000"/>
                </a:gradFill>
                <a:effectLst>
                  <a:reflection blurRad="12700" stA="50000" endPos="50000" dist="5000" dir="5400000" sy="-100000" rotWithShape="0"/>
                </a:effectLst>
                <a:latin typeface="Arial" pitchFamily="34" charset="0"/>
                <a:cs typeface="Arial" pitchFamily="34" charset="0"/>
              </a:rPr>
            </a:br>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3558755631"/>
              </p:ext>
            </p:extLst>
          </p:nvPr>
        </p:nvGraphicFramePr>
        <p:xfrm>
          <a:off x="251521" y="1340768"/>
          <a:ext cx="8643192" cy="4866309"/>
        </p:xfrm>
        <a:graphic>
          <a:graphicData uri="http://schemas.openxmlformats.org/drawingml/2006/table">
            <a:tbl>
              <a:tblPr firstRow="1" firstCol="1" bandRow="1">
                <a:tableStyleId>{5C22544A-7EE6-4342-B048-85BDC9FD1C3A}</a:tableStyleId>
              </a:tblPr>
              <a:tblGrid>
                <a:gridCol w="1760647"/>
                <a:gridCol w="1499504"/>
                <a:gridCol w="1440532"/>
                <a:gridCol w="758175"/>
                <a:gridCol w="454905"/>
                <a:gridCol w="808720"/>
                <a:gridCol w="1086716"/>
                <a:gridCol w="833993"/>
              </a:tblGrid>
              <a:tr h="744871">
                <a:tc gridSpan="8">
                  <a:txBody>
                    <a:bodyPr/>
                    <a:lstStyle/>
                    <a:p>
                      <a:pPr algn="ctr">
                        <a:lnSpc>
                          <a:spcPct val="115000"/>
                        </a:lnSpc>
                        <a:spcAft>
                          <a:spcPts val="0"/>
                        </a:spcAft>
                      </a:pPr>
                      <a:endParaRPr lang="en-US" sz="1400" dirty="0" smtClean="0">
                        <a:effectLst/>
                      </a:endParaRPr>
                    </a:p>
                    <a:p>
                      <a:pPr algn="ctr">
                        <a:lnSpc>
                          <a:spcPct val="115000"/>
                        </a:lnSpc>
                        <a:spcAft>
                          <a:spcPts val="0"/>
                        </a:spcAft>
                      </a:pPr>
                      <a:r>
                        <a:rPr lang="ru-RU" sz="1400" dirty="0" smtClean="0">
                          <a:solidFill>
                            <a:srgbClr val="C00000"/>
                          </a:solidFill>
                          <a:effectLst/>
                        </a:rPr>
                        <a:t>Юридическая </a:t>
                      </a:r>
                      <a:r>
                        <a:rPr lang="ru-RU" sz="1400" dirty="0">
                          <a:solidFill>
                            <a:srgbClr val="C00000"/>
                          </a:solidFill>
                          <a:effectLst/>
                        </a:rPr>
                        <a:t>работа</a:t>
                      </a:r>
                    </a:p>
                    <a:p>
                      <a:pPr algn="ctr">
                        <a:lnSpc>
                          <a:spcPct val="115000"/>
                        </a:lnSpc>
                        <a:spcAft>
                          <a:spcPts val="0"/>
                        </a:spcAft>
                      </a:pPr>
                      <a:r>
                        <a:rPr lang="ru-RU" sz="1200" dirty="0">
                          <a:effectLst/>
                        </a:rPr>
                        <a:t> </a:t>
                      </a:r>
                      <a:endParaRPr lang="ru-RU" sz="1200" dirty="0">
                        <a:effectLst/>
                        <a:latin typeface="Calibri"/>
                        <a:ea typeface="Calibri"/>
                        <a:cs typeface="Times New Roman"/>
                      </a:endParaRPr>
                    </a:p>
                  </a:txBody>
                  <a:tcPr marL="25157" marR="25157"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564229">
                <a:tc rowSpan="2">
                  <a:txBody>
                    <a:bodyPr/>
                    <a:lstStyle/>
                    <a:p>
                      <a:pPr algn="ctr">
                        <a:lnSpc>
                          <a:spcPct val="115000"/>
                        </a:lnSpc>
                        <a:spcAft>
                          <a:spcPts val="0"/>
                        </a:spcAft>
                      </a:pPr>
                      <a:r>
                        <a:rPr lang="ru-RU" sz="1400" dirty="0">
                          <a:solidFill>
                            <a:schemeClr val="bg1"/>
                          </a:solidFill>
                          <a:effectLst/>
                        </a:rPr>
                        <a:t>Подготовлено </a:t>
                      </a:r>
                      <a:br>
                        <a:rPr lang="ru-RU" sz="1400" dirty="0">
                          <a:solidFill>
                            <a:schemeClr val="bg1"/>
                          </a:solidFill>
                          <a:effectLst/>
                        </a:rPr>
                      </a:br>
                      <a:r>
                        <a:rPr lang="ru-RU" sz="1400" dirty="0">
                          <a:solidFill>
                            <a:schemeClr val="bg1"/>
                          </a:solidFill>
                          <a:effectLst/>
                        </a:rPr>
                        <a:t>и принято нормативных правовых </a:t>
                      </a:r>
                      <a:br>
                        <a:rPr lang="ru-RU" sz="1400" dirty="0">
                          <a:solidFill>
                            <a:schemeClr val="bg1"/>
                          </a:solidFill>
                          <a:effectLst/>
                        </a:rPr>
                      </a:br>
                      <a:r>
                        <a:rPr lang="ru-RU" sz="1400" dirty="0">
                          <a:solidFill>
                            <a:schemeClr val="bg1"/>
                          </a:solidFill>
                          <a:effectLst/>
                        </a:rPr>
                        <a:t>и нормативных актов </a:t>
                      </a:r>
                      <a:br>
                        <a:rPr lang="ru-RU" sz="1400" dirty="0">
                          <a:solidFill>
                            <a:schemeClr val="bg1"/>
                          </a:solidFill>
                          <a:effectLst/>
                        </a:rPr>
                      </a:br>
                      <a:r>
                        <a:rPr lang="ru-RU" sz="1400" dirty="0">
                          <a:solidFill>
                            <a:schemeClr val="bg1"/>
                          </a:solidFill>
                          <a:effectLst/>
                        </a:rPr>
                        <a:t>на заседаниях СД МО Митино</a:t>
                      </a:r>
                      <a:endParaRPr lang="ru-RU" sz="1400" dirty="0">
                        <a:solidFill>
                          <a:schemeClr val="bg1"/>
                        </a:solidFill>
                        <a:effectLst/>
                        <a:latin typeface="Calibri"/>
                        <a:ea typeface="Calibri"/>
                        <a:cs typeface="Times New Roman"/>
                      </a:endParaRPr>
                    </a:p>
                  </a:txBody>
                  <a:tcPr marL="25157" marR="25157" marT="0" marB="0"/>
                </a:tc>
                <a:tc rowSpan="2">
                  <a:txBody>
                    <a:bodyPr/>
                    <a:lstStyle/>
                    <a:p>
                      <a:pPr algn="ctr">
                        <a:lnSpc>
                          <a:spcPct val="115000"/>
                        </a:lnSpc>
                        <a:spcAft>
                          <a:spcPts val="0"/>
                        </a:spcAft>
                      </a:pPr>
                      <a:r>
                        <a:rPr lang="ru-RU" sz="1400" b="1" dirty="0">
                          <a:effectLst/>
                        </a:rPr>
                        <a:t>Подготовлено </a:t>
                      </a:r>
                      <a:br>
                        <a:rPr lang="ru-RU" sz="1400" b="1" dirty="0">
                          <a:effectLst/>
                        </a:rPr>
                      </a:br>
                      <a:r>
                        <a:rPr lang="ru-RU" sz="1400" b="1" dirty="0">
                          <a:effectLst/>
                        </a:rPr>
                        <a:t>и выпущено постановлений главы муниципального округа Митино </a:t>
                      </a:r>
                      <a:br>
                        <a:rPr lang="ru-RU" sz="1400" b="1" dirty="0">
                          <a:effectLst/>
                        </a:rPr>
                      </a:br>
                      <a:r>
                        <a:rPr lang="ru-RU" sz="1400" b="1" dirty="0">
                          <a:effectLst/>
                        </a:rPr>
                        <a:t>и постановлений</a:t>
                      </a:r>
                      <a:br>
                        <a:rPr lang="ru-RU" sz="1400" b="1" dirty="0">
                          <a:effectLst/>
                        </a:rPr>
                      </a:br>
                      <a:r>
                        <a:rPr lang="ru-RU" sz="1400" b="1" dirty="0">
                          <a:effectLst/>
                        </a:rPr>
                        <a:t>аппарата СД МО Митино</a:t>
                      </a:r>
                      <a:endParaRPr lang="ru-RU" sz="1400" b="1" dirty="0">
                        <a:effectLst/>
                        <a:latin typeface="Calibri"/>
                        <a:ea typeface="Calibri"/>
                        <a:cs typeface="Times New Roman"/>
                      </a:endParaRPr>
                    </a:p>
                  </a:txBody>
                  <a:tcPr marL="25157" marR="25157" marT="0" marB="0"/>
                </a:tc>
                <a:tc rowSpan="2">
                  <a:txBody>
                    <a:bodyPr/>
                    <a:lstStyle/>
                    <a:p>
                      <a:pPr algn="ctr">
                        <a:lnSpc>
                          <a:spcPct val="115000"/>
                        </a:lnSpc>
                        <a:spcAft>
                          <a:spcPts val="0"/>
                        </a:spcAft>
                      </a:pPr>
                      <a:r>
                        <a:rPr lang="ru-RU" sz="1400" b="1" dirty="0">
                          <a:effectLst/>
                        </a:rPr>
                        <a:t>Подготовлено </a:t>
                      </a:r>
                      <a:br>
                        <a:rPr lang="ru-RU" sz="1400" b="1" dirty="0">
                          <a:effectLst/>
                        </a:rPr>
                      </a:br>
                      <a:r>
                        <a:rPr lang="ru-RU" sz="1400" b="1" dirty="0">
                          <a:effectLst/>
                        </a:rPr>
                        <a:t>и выпущено распоряжений </a:t>
                      </a:r>
                      <a:br>
                        <a:rPr lang="ru-RU" sz="1400" b="1" dirty="0">
                          <a:effectLst/>
                        </a:rPr>
                      </a:br>
                      <a:r>
                        <a:rPr lang="ru-RU" sz="1400" b="1" dirty="0">
                          <a:effectLst/>
                        </a:rPr>
                        <a:t>аппарата </a:t>
                      </a:r>
                      <a:br>
                        <a:rPr lang="ru-RU" sz="1400" b="1" dirty="0">
                          <a:effectLst/>
                        </a:rPr>
                      </a:br>
                      <a:r>
                        <a:rPr lang="ru-RU" sz="1400" b="1" dirty="0">
                          <a:effectLst/>
                        </a:rPr>
                        <a:t>СД МО Митино</a:t>
                      </a:r>
                      <a:endParaRPr lang="ru-RU" sz="1400" b="1" dirty="0">
                        <a:effectLst/>
                        <a:latin typeface="Calibri"/>
                        <a:ea typeface="Calibri"/>
                        <a:cs typeface="Times New Roman"/>
                      </a:endParaRPr>
                    </a:p>
                  </a:txBody>
                  <a:tcPr marL="25157" marR="25157" marT="0" marB="0"/>
                </a:tc>
                <a:tc gridSpan="2">
                  <a:txBody>
                    <a:bodyPr/>
                    <a:lstStyle/>
                    <a:p>
                      <a:pPr algn="ctr">
                        <a:lnSpc>
                          <a:spcPct val="115000"/>
                        </a:lnSpc>
                        <a:spcAft>
                          <a:spcPts val="0"/>
                        </a:spcAft>
                      </a:pPr>
                      <a:r>
                        <a:rPr lang="ru-RU" sz="1400" b="1" dirty="0">
                          <a:effectLst/>
                        </a:rPr>
                        <a:t>Получено протестов </a:t>
                      </a:r>
                      <a:br>
                        <a:rPr lang="ru-RU" sz="1400" b="1" dirty="0">
                          <a:effectLst/>
                        </a:rPr>
                      </a:br>
                      <a:r>
                        <a:rPr lang="ru-RU" sz="1400" b="1" dirty="0">
                          <a:effectLst/>
                        </a:rPr>
                        <a:t>и представлений Тушинской межрайонной прокуратуры</a:t>
                      </a:r>
                      <a:endParaRPr lang="ru-RU" sz="1400" b="1" dirty="0">
                        <a:effectLst/>
                        <a:latin typeface="Calibri"/>
                        <a:ea typeface="Calibri"/>
                        <a:cs typeface="Times New Roman"/>
                      </a:endParaRPr>
                    </a:p>
                  </a:txBody>
                  <a:tcPr marL="25157" marR="25157" marT="0" marB="0"/>
                </a:tc>
                <a:tc hMerge="1">
                  <a:txBody>
                    <a:bodyPr/>
                    <a:lstStyle/>
                    <a:p>
                      <a:endParaRPr lang="ru-RU"/>
                    </a:p>
                  </a:txBody>
                  <a:tcPr/>
                </a:tc>
                <a:tc>
                  <a:txBody>
                    <a:bodyPr/>
                    <a:lstStyle/>
                    <a:p>
                      <a:pPr algn="ctr">
                        <a:lnSpc>
                          <a:spcPct val="115000"/>
                        </a:lnSpc>
                        <a:spcAft>
                          <a:spcPts val="0"/>
                        </a:spcAft>
                      </a:pPr>
                      <a:r>
                        <a:rPr lang="ru-RU" sz="1400" b="1" dirty="0">
                          <a:effectLst/>
                        </a:rPr>
                        <a:t>Предоставление муниципальных услуг</a:t>
                      </a:r>
                    </a:p>
                    <a:p>
                      <a:pPr>
                        <a:lnSpc>
                          <a:spcPct val="115000"/>
                        </a:lnSpc>
                        <a:spcAft>
                          <a:spcPts val="0"/>
                        </a:spcAft>
                      </a:pPr>
                      <a:r>
                        <a:rPr lang="ru-RU" sz="1400" b="1" dirty="0">
                          <a:effectLst/>
                        </a:rPr>
                        <a:t> </a:t>
                      </a:r>
                    </a:p>
                    <a:p>
                      <a:pPr algn="ctr">
                        <a:lnSpc>
                          <a:spcPct val="115000"/>
                        </a:lnSpc>
                        <a:spcAft>
                          <a:spcPts val="0"/>
                        </a:spcAft>
                      </a:pPr>
                      <a:r>
                        <a:rPr lang="ru-RU" sz="1400" b="1" dirty="0">
                          <a:effectLst/>
                        </a:rPr>
                        <a:t> </a:t>
                      </a:r>
                      <a:endParaRPr lang="ru-RU" sz="1400" b="1" dirty="0">
                        <a:effectLst/>
                        <a:latin typeface="Calibri"/>
                        <a:ea typeface="Calibri"/>
                        <a:cs typeface="Times New Roman"/>
                      </a:endParaRPr>
                    </a:p>
                  </a:txBody>
                  <a:tcPr marL="25157" marR="25157" marT="0" marB="0"/>
                </a:tc>
                <a:tc gridSpan="2">
                  <a:txBody>
                    <a:bodyPr/>
                    <a:lstStyle/>
                    <a:p>
                      <a:pPr algn="ctr">
                        <a:lnSpc>
                          <a:spcPct val="115000"/>
                        </a:lnSpc>
                        <a:spcAft>
                          <a:spcPts val="0"/>
                        </a:spcAft>
                      </a:pPr>
                      <a:r>
                        <a:rPr lang="ru-RU" sz="1400" b="1" dirty="0">
                          <a:effectLst/>
                        </a:rPr>
                        <a:t>Подготовлено ответов </a:t>
                      </a:r>
                      <a:br>
                        <a:rPr lang="ru-RU" sz="1400" b="1" dirty="0">
                          <a:effectLst/>
                        </a:rPr>
                      </a:br>
                      <a:r>
                        <a:rPr lang="ru-RU" sz="1400" b="1" dirty="0">
                          <a:effectLst/>
                        </a:rPr>
                        <a:t>на обращения организаций </a:t>
                      </a:r>
                      <a:br>
                        <a:rPr lang="ru-RU" sz="1400" b="1" dirty="0">
                          <a:effectLst/>
                        </a:rPr>
                      </a:br>
                      <a:r>
                        <a:rPr lang="ru-RU" sz="1400" b="1" dirty="0">
                          <a:effectLst/>
                        </a:rPr>
                        <a:t>и граждан</a:t>
                      </a:r>
                      <a:endParaRPr lang="ru-RU" sz="1400" b="1" dirty="0">
                        <a:effectLst/>
                        <a:latin typeface="Calibri"/>
                        <a:ea typeface="Calibri"/>
                        <a:cs typeface="Times New Roman"/>
                      </a:endParaRPr>
                    </a:p>
                  </a:txBody>
                  <a:tcPr marL="25157" marR="25157" marT="0" marB="0"/>
                </a:tc>
                <a:tc hMerge="1">
                  <a:txBody>
                    <a:bodyPr/>
                    <a:lstStyle/>
                    <a:p>
                      <a:endParaRPr lang="ru-RU"/>
                    </a:p>
                  </a:txBody>
                  <a:tcPr/>
                </a:tc>
              </a:tr>
              <a:tr h="8938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dirty="0">
                          <a:effectLst/>
                        </a:rPr>
                        <a:t>Представления</a:t>
                      </a:r>
                      <a:endParaRPr lang="ru-RU" sz="1400" b="1" dirty="0">
                        <a:effectLst/>
                        <a:latin typeface="Calibri"/>
                        <a:ea typeface="Calibri"/>
                        <a:cs typeface="Times New Roman"/>
                      </a:endParaRPr>
                    </a:p>
                  </a:txBody>
                  <a:tcPr marL="25157" marR="25157" marT="0" marB="0"/>
                </a:tc>
                <a:tc>
                  <a:txBody>
                    <a:bodyPr/>
                    <a:lstStyle/>
                    <a:p>
                      <a:pPr algn="ctr">
                        <a:lnSpc>
                          <a:spcPct val="115000"/>
                        </a:lnSpc>
                        <a:spcAft>
                          <a:spcPts val="0"/>
                        </a:spcAft>
                      </a:pPr>
                      <a:r>
                        <a:rPr lang="ru-RU" sz="1400" b="1" dirty="0">
                          <a:effectLst/>
                        </a:rPr>
                        <a:t>Протесты</a:t>
                      </a:r>
                      <a:endParaRPr lang="ru-RU" sz="1400" b="1" dirty="0">
                        <a:effectLst/>
                        <a:latin typeface="Calibri"/>
                        <a:ea typeface="Calibri"/>
                        <a:cs typeface="Times New Roman"/>
                      </a:endParaRPr>
                    </a:p>
                  </a:txBody>
                  <a:tcPr marL="25157" marR="25157" marT="0" marB="0"/>
                </a:tc>
                <a:tc>
                  <a:txBody>
                    <a:bodyPr/>
                    <a:lstStyle/>
                    <a:p>
                      <a:pPr algn="ctr">
                        <a:lnSpc>
                          <a:spcPct val="115000"/>
                        </a:lnSpc>
                        <a:spcAft>
                          <a:spcPts val="0"/>
                        </a:spcAft>
                      </a:pPr>
                      <a:r>
                        <a:rPr lang="ru-RU" sz="1400" b="1" dirty="0">
                          <a:effectLst/>
                        </a:rPr>
                        <a:t>Снижение </a:t>
                      </a:r>
                      <a:br>
                        <a:rPr lang="ru-RU" sz="1400" b="1" dirty="0">
                          <a:effectLst/>
                        </a:rPr>
                      </a:br>
                      <a:r>
                        <a:rPr lang="ru-RU" sz="1400" b="1" dirty="0">
                          <a:effectLst/>
                        </a:rPr>
                        <a:t>брачного </a:t>
                      </a:r>
                      <a:r>
                        <a:rPr lang="ru-RU" sz="1400" b="1" dirty="0" smtClean="0">
                          <a:effectLst/>
                        </a:rPr>
                        <a:t>возраста</a:t>
                      </a:r>
                      <a:endParaRPr lang="en-US" sz="1400" b="1" dirty="0" smtClean="0">
                        <a:effectLst/>
                      </a:endParaRPr>
                    </a:p>
                    <a:p>
                      <a:pPr algn="ctr">
                        <a:lnSpc>
                          <a:spcPct val="115000"/>
                        </a:lnSpc>
                        <a:spcAft>
                          <a:spcPts val="0"/>
                        </a:spcAft>
                      </a:pPr>
                      <a:endParaRPr lang="ru-RU" sz="1400" b="1" dirty="0">
                        <a:effectLst/>
                        <a:latin typeface="Calibri"/>
                        <a:ea typeface="Calibri"/>
                        <a:cs typeface="Times New Roman"/>
                      </a:endParaRPr>
                    </a:p>
                  </a:txBody>
                  <a:tcPr marL="25157" marR="25157" marT="0" marB="0"/>
                </a:tc>
                <a:tc>
                  <a:txBody>
                    <a:bodyPr/>
                    <a:lstStyle/>
                    <a:p>
                      <a:pPr algn="ctr">
                        <a:lnSpc>
                          <a:spcPct val="115000"/>
                        </a:lnSpc>
                        <a:spcAft>
                          <a:spcPts val="0"/>
                        </a:spcAft>
                      </a:pPr>
                      <a:r>
                        <a:rPr lang="ru-RU" sz="1400" b="1" dirty="0">
                          <a:effectLst/>
                        </a:rPr>
                        <a:t>Организации</a:t>
                      </a:r>
                      <a:endParaRPr lang="ru-RU" sz="1400" b="1" dirty="0">
                        <a:effectLst/>
                        <a:latin typeface="Calibri"/>
                        <a:ea typeface="Calibri"/>
                        <a:cs typeface="Times New Roman"/>
                      </a:endParaRPr>
                    </a:p>
                  </a:txBody>
                  <a:tcPr marL="25157" marR="25157" marT="0" marB="0"/>
                </a:tc>
                <a:tc>
                  <a:txBody>
                    <a:bodyPr/>
                    <a:lstStyle/>
                    <a:p>
                      <a:pPr algn="ctr">
                        <a:lnSpc>
                          <a:spcPct val="115000"/>
                        </a:lnSpc>
                        <a:spcAft>
                          <a:spcPts val="0"/>
                        </a:spcAft>
                      </a:pPr>
                      <a:r>
                        <a:rPr lang="ru-RU" sz="1400" b="1" dirty="0">
                          <a:effectLst/>
                        </a:rPr>
                        <a:t>Граждане</a:t>
                      </a:r>
                      <a:endParaRPr lang="ru-RU" sz="1400" b="1" dirty="0">
                        <a:effectLst/>
                        <a:latin typeface="Calibri"/>
                        <a:ea typeface="Calibri"/>
                        <a:cs typeface="Times New Roman"/>
                      </a:endParaRPr>
                    </a:p>
                  </a:txBody>
                  <a:tcPr marL="25157" marR="25157" marT="0" marB="0"/>
                </a:tc>
              </a:tr>
              <a:tr h="1205898">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rPr>
                        <a:t>21</a:t>
                      </a: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latin typeface="Calibri"/>
                          <a:ea typeface="Calibri"/>
                          <a:cs typeface="Times New Roman"/>
                        </a:rPr>
                        <a:t>5</a:t>
                      </a: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rPr>
                        <a:t>13</a:t>
                      </a:r>
                      <a:endParaRPr lang="en-US" sz="1400" b="1" dirty="0" smtClean="0">
                        <a:solidFill>
                          <a:schemeClr val="bg1"/>
                        </a:solidFill>
                        <a:effectLst/>
                      </a:endParaRPr>
                    </a:p>
                    <a:p>
                      <a:pPr algn="ctr">
                        <a:lnSpc>
                          <a:spcPct val="115000"/>
                        </a:lnSpc>
                        <a:spcAft>
                          <a:spcPts val="0"/>
                        </a:spcAft>
                      </a:pPr>
                      <a:endParaRPr lang="en-US" sz="1400" b="1" dirty="0" smtClean="0">
                        <a:solidFill>
                          <a:schemeClr val="bg1"/>
                        </a:solidFill>
                        <a:effectLst/>
                        <a:latin typeface="Calibri"/>
                        <a:ea typeface="Calibri"/>
                        <a:cs typeface="Times New Roman"/>
                      </a:endParaRPr>
                    </a:p>
                    <a:p>
                      <a:pPr algn="ctr">
                        <a:lnSpc>
                          <a:spcPct val="115000"/>
                        </a:lnSpc>
                        <a:spcAft>
                          <a:spcPts val="0"/>
                        </a:spcAft>
                      </a:pP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latin typeface="Calibri"/>
                          <a:ea typeface="Calibri"/>
                          <a:cs typeface="Times New Roman"/>
                        </a:rPr>
                        <a:t>1</a:t>
                      </a: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rPr>
                        <a:t>2</a:t>
                      </a: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rPr>
                        <a:t>1</a:t>
                      </a: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latin typeface="Calibri"/>
                          <a:ea typeface="Calibri"/>
                          <a:cs typeface="Times New Roman"/>
                        </a:rPr>
                        <a:t>38</a:t>
                      </a:r>
                      <a:endParaRPr lang="ru-RU" sz="1400" b="1" dirty="0">
                        <a:solidFill>
                          <a:schemeClr val="bg1"/>
                        </a:solidFill>
                        <a:effectLst/>
                        <a:latin typeface="Calibri"/>
                        <a:ea typeface="Calibri"/>
                        <a:cs typeface="Times New Roman"/>
                      </a:endParaRPr>
                    </a:p>
                  </a:txBody>
                  <a:tcPr marL="25157" marR="25157" marT="0" marB="0"/>
                </a:tc>
                <a:tc>
                  <a:txBody>
                    <a:bodyPr/>
                    <a:lstStyle/>
                    <a:p>
                      <a:pPr algn="ctr">
                        <a:lnSpc>
                          <a:spcPct val="115000"/>
                        </a:lnSpc>
                        <a:spcAft>
                          <a:spcPts val="0"/>
                        </a:spcAft>
                      </a:pPr>
                      <a:endParaRPr lang="ru-RU" sz="1400" b="1" dirty="0" smtClean="0">
                        <a:solidFill>
                          <a:schemeClr val="bg1"/>
                        </a:solidFill>
                        <a:effectLst/>
                      </a:endParaRPr>
                    </a:p>
                    <a:p>
                      <a:pPr algn="ctr">
                        <a:lnSpc>
                          <a:spcPct val="115000"/>
                        </a:lnSpc>
                        <a:spcAft>
                          <a:spcPts val="0"/>
                        </a:spcAft>
                      </a:pPr>
                      <a:r>
                        <a:rPr lang="ru-RU" sz="1400" b="1" dirty="0" smtClean="0">
                          <a:solidFill>
                            <a:schemeClr val="bg1"/>
                          </a:solidFill>
                          <a:effectLst/>
                          <a:latin typeface="Calibri"/>
                          <a:ea typeface="Calibri"/>
                          <a:cs typeface="Times New Roman"/>
                        </a:rPr>
                        <a:t>11</a:t>
                      </a:r>
                      <a:endParaRPr lang="ru-RU" sz="1400" b="1" dirty="0">
                        <a:solidFill>
                          <a:schemeClr val="bg1"/>
                        </a:solidFill>
                        <a:effectLst/>
                        <a:latin typeface="Calibri"/>
                        <a:ea typeface="Calibri"/>
                        <a:cs typeface="Times New Roman"/>
                      </a:endParaRPr>
                    </a:p>
                  </a:txBody>
                  <a:tcPr marL="25157" marR="25157" marT="0" marB="0"/>
                </a:tc>
              </a:tr>
            </a:tbl>
          </a:graphicData>
        </a:graphic>
      </p:graphicFrame>
      <p:sp>
        <p:nvSpPr>
          <p:cNvPr id="4" name="TextBox 3"/>
          <p:cNvSpPr txBox="1"/>
          <p:nvPr/>
        </p:nvSpPr>
        <p:spPr>
          <a:xfrm>
            <a:off x="3059832" y="6211669"/>
            <a:ext cx="6056010" cy="646331"/>
          </a:xfrm>
          <a:prstGeom prst="rect">
            <a:avLst/>
          </a:prstGeom>
          <a:noFill/>
        </p:spPr>
        <p:txBody>
          <a:bodyPr wrap="square" rtlCol="0">
            <a:spAutoFit/>
          </a:bodyPr>
          <a:lstStyle/>
          <a:p>
            <a:r>
              <a:rPr lang="ru-RU" b="1" dirty="0" smtClean="0">
                <a:solidFill>
                  <a:schemeClr val="bg1"/>
                </a:solidFill>
              </a:rPr>
              <a:t>Подготовлено 5 отзывов по 5 искам в Тушинский суд по шлагбауму по адресу: </a:t>
            </a:r>
            <a:r>
              <a:rPr lang="ru-RU" b="1" dirty="0" err="1" smtClean="0">
                <a:solidFill>
                  <a:schemeClr val="bg1"/>
                </a:solidFill>
              </a:rPr>
              <a:t>Пятницкое</a:t>
            </a:r>
            <a:r>
              <a:rPr lang="ru-RU" b="1" dirty="0" smtClean="0">
                <a:solidFill>
                  <a:schemeClr val="bg1"/>
                </a:solidFill>
              </a:rPr>
              <a:t> шоссе, дом 16, корп. 1</a:t>
            </a:r>
            <a:endParaRPr lang="ru-RU" b="1" dirty="0">
              <a:solidFill>
                <a:schemeClr val="bg1"/>
              </a:solidFill>
            </a:endParaRPr>
          </a:p>
        </p:txBody>
      </p:sp>
    </p:spTree>
    <p:extLst>
      <p:ext uri="{BB962C8B-B14F-4D97-AF65-F5344CB8AC3E}">
        <p14:creationId xmlns:p14="http://schemas.microsoft.com/office/powerpoint/2010/main" val="3350480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sz="23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Депутаты </a:t>
            </a:r>
            <a:br>
              <a:rPr lang="ru-RU" altLang="ru-RU" sz="23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3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Совета депутатов муниципального округа Митино </a:t>
            </a:r>
            <a:br>
              <a:rPr lang="ru-RU" altLang="ru-RU" sz="23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br>
            <a:r>
              <a:rPr lang="ru-RU" altLang="ru-RU" sz="23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rPr>
              <a:t>(созыв 2017 года)</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848" y="1706563"/>
            <a:ext cx="1213209" cy="171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189" y="3807782"/>
            <a:ext cx="1274786" cy="166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693883"/>
            <a:ext cx="1187572" cy="166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Z:\ОРГОТДЕЛ\отчет главы МО за 2017\Депутаты 2017 фото\Куранов.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693883"/>
            <a:ext cx="1150939" cy="1722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Z:\ОРГОТДЕЛ\отчет главы МО за 2017\Депутаты 2017 фото\Чистяков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6011" y="3872066"/>
            <a:ext cx="1222374" cy="1645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Z:\ОРГОТДЕЛ\отчет главы МО за 2017\Депутаты 2017 фото\Чередникова- серый.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6895" y="3804735"/>
            <a:ext cx="1222375" cy="17124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
          <p:cNvSpPr txBox="1">
            <a:spLocks noChangeArrowheads="1"/>
          </p:cNvSpPr>
          <p:nvPr/>
        </p:nvSpPr>
        <p:spPr bwMode="auto">
          <a:xfrm>
            <a:off x="1619672" y="2079796"/>
            <a:ext cx="144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err="1" smtClean="0">
                <a:solidFill>
                  <a:srgbClr val="FFC000"/>
                </a:solidFill>
                <a:latin typeface="Calibri" pitchFamily="34" charset="0"/>
              </a:rPr>
              <a:t>Куранов</a:t>
            </a:r>
            <a:r>
              <a:rPr lang="ru-RU" altLang="ru-RU" sz="1400" b="1" dirty="0" smtClean="0">
                <a:solidFill>
                  <a:srgbClr val="FFC000"/>
                </a:solidFill>
                <a:latin typeface="Calibri" pitchFamily="34" charset="0"/>
              </a:rPr>
              <a:t> В.В.</a:t>
            </a:r>
            <a:endParaRPr lang="ru-RU" altLang="ru-RU" sz="1400" b="1" dirty="0">
              <a:solidFill>
                <a:srgbClr val="FFC000"/>
              </a:solidFill>
              <a:latin typeface="Calibri" pitchFamily="34" charset="0"/>
            </a:endParaRPr>
          </a:p>
          <a:p>
            <a:pPr eaLnBrk="1" hangingPunct="1">
              <a:spcBef>
                <a:spcPct val="0"/>
              </a:spcBef>
              <a:buClrTx/>
              <a:buSzTx/>
              <a:buFontTx/>
              <a:buNone/>
            </a:pPr>
            <a:r>
              <a:rPr lang="ru-RU" altLang="ru-RU" sz="1400" b="1" dirty="0">
                <a:solidFill>
                  <a:srgbClr val="FFC000"/>
                </a:solidFill>
                <a:latin typeface="Calibri" pitchFamily="34" charset="0"/>
              </a:rPr>
              <a:t>Изб. Округ № 1</a:t>
            </a:r>
          </a:p>
        </p:txBody>
      </p:sp>
      <p:sp>
        <p:nvSpPr>
          <p:cNvPr id="11" name="TextBox 9"/>
          <p:cNvSpPr txBox="1">
            <a:spLocks noChangeArrowheads="1"/>
          </p:cNvSpPr>
          <p:nvPr/>
        </p:nvSpPr>
        <p:spPr bwMode="auto">
          <a:xfrm rot="10800000" flipV="1">
            <a:off x="4644007" y="2077126"/>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smtClean="0">
                <a:solidFill>
                  <a:srgbClr val="FFC000"/>
                </a:solidFill>
                <a:latin typeface="Calibri" pitchFamily="34" charset="0"/>
              </a:rPr>
              <a:t>Мухина Н.Б. </a:t>
            </a:r>
            <a:r>
              <a:rPr lang="ru-RU" altLang="ru-RU" sz="1400" b="1" dirty="0">
                <a:solidFill>
                  <a:srgbClr val="FFC000"/>
                </a:solidFill>
                <a:latin typeface="Calibri" pitchFamily="34" charset="0"/>
              </a:rPr>
              <a:t>Изб. Округ № </a:t>
            </a:r>
            <a:r>
              <a:rPr lang="ru-RU" altLang="ru-RU" sz="1400" b="1" dirty="0" smtClean="0">
                <a:solidFill>
                  <a:srgbClr val="FFC000"/>
                </a:solidFill>
                <a:latin typeface="Calibri" pitchFamily="34" charset="0"/>
              </a:rPr>
              <a:t>2</a:t>
            </a:r>
            <a:endParaRPr lang="ru-RU" altLang="ru-RU" sz="1400" b="1" dirty="0">
              <a:solidFill>
                <a:srgbClr val="FFC000"/>
              </a:solidFill>
              <a:latin typeface="Calibri" pitchFamily="34" charset="0"/>
            </a:endParaRPr>
          </a:p>
        </p:txBody>
      </p:sp>
      <p:sp>
        <p:nvSpPr>
          <p:cNvPr id="12" name="TextBox 7"/>
          <p:cNvSpPr txBox="1">
            <a:spLocks noChangeArrowheads="1"/>
          </p:cNvSpPr>
          <p:nvPr/>
        </p:nvSpPr>
        <p:spPr bwMode="auto">
          <a:xfrm>
            <a:off x="7466010" y="2079796"/>
            <a:ext cx="1498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smtClean="0">
                <a:solidFill>
                  <a:srgbClr val="FFC000"/>
                </a:solidFill>
                <a:latin typeface="Calibri" pitchFamily="34" charset="0"/>
              </a:rPr>
              <a:t>Смирнова Т.В. </a:t>
            </a:r>
            <a:r>
              <a:rPr lang="ru-RU" altLang="ru-RU" sz="1400" b="1" dirty="0">
                <a:solidFill>
                  <a:srgbClr val="FFC000"/>
                </a:solidFill>
                <a:latin typeface="Calibri" pitchFamily="34" charset="0"/>
              </a:rPr>
              <a:t>Изб. Округ № </a:t>
            </a:r>
            <a:r>
              <a:rPr lang="ru-RU" altLang="ru-RU" sz="1400" b="1" dirty="0" smtClean="0">
                <a:solidFill>
                  <a:srgbClr val="FFC000"/>
                </a:solidFill>
                <a:latin typeface="Calibri" pitchFamily="34" charset="0"/>
              </a:rPr>
              <a:t>1</a:t>
            </a:r>
            <a:endParaRPr lang="ru-RU" altLang="ru-RU" sz="1400" b="1" dirty="0">
              <a:solidFill>
                <a:srgbClr val="FFC000"/>
              </a:solidFill>
              <a:latin typeface="Calibri" pitchFamily="34" charset="0"/>
            </a:endParaRPr>
          </a:p>
        </p:txBody>
      </p:sp>
      <p:sp>
        <p:nvSpPr>
          <p:cNvPr id="13" name="TextBox 13"/>
          <p:cNvSpPr txBox="1">
            <a:spLocks noChangeArrowheads="1"/>
          </p:cNvSpPr>
          <p:nvPr/>
        </p:nvSpPr>
        <p:spPr bwMode="auto">
          <a:xfrm>
            <a:off x="107504" y="4262848"/>
            <a:ext cx="1516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smtClean="0">
                <a:solidFill>
                  <a:srgbClr val="FFC000"/>
                </a:solidFill>
                <a:latin typeface="Calibri" pitchFamily="34" charset="0"/>
              </a:rPr>
              <a:t>Сотникова  М.Н</a:t>
            </a:r>
            <a:r>
              <a:rPr lang="ru-RU" altLang="ru-RU" sz="1400" dirty="0" smtClean="0">
                <a:solidFill>
                  <a:srgbClr val="FFC000"/>
                </a:solidFill>
                <a:latin typeface="Calibri" pitchFamily="34" charset="0"/>
              </a:rPr>
              <a:t>. </a:t>
            </a:r>
            <a:endParaRPr lang="ru-RU" altLang="ru-RU" sz="1400" dirty="0">
              <a:solidFill>
                <a:srgbClr val="FFC000"/>
              </a:solidFill>
              <a:latin typeface="Calibri" pitchFamily="34" charset="0"/>
            </a:endParaRPr>
          </a:p>
          <a:p>
            <a:pPr eaLnBrk="1" hangingPunct="1">
              <a:spcBef>
                <a:spcPct val="0"/>
              </a:spcBef>
              <a:buClrTx/>
              <a:buSzTx/>
              <a:buFontTx/>
              <a:buNone/>
            </a:pPr>
            <a:r>
              <a:rPr lang="ru-RU" altLang="ru-RU" sz="1400" b="1" dirty="0">
                <a:solidFill>
                  <a:srgbClr val="FFC000"/>
                </a:solidFill>
                <a:latin typeface="Calibri" pitchFamily="34" charset="0"/>
              </a:rPr>
              <a:t>Изб. Округ № </a:t>
            </a:r>
            <a:r>
              <a:rPr lang="ru-RU" altLang="ru-RU" sz="1400" b="1" dirty="0" smtClean="0">
                <a:solidFill>
                  <a:srgbClr val="FFC000"/>
                </a:solidFill>
                <a:latin typeface="Calibri" pitchFamily="34" charset="0"/>
              </a:rPr>
              <a:t>3</a:t>
            </a:r>
            <a:endParaRPr lang="ru-RU" altLang="ru-RU" sz="1400" b="1" dirty="0">
              <a:solidFill>
                <a:srgbClr val="FFC000"/>
              </a:solidFill>
              <a:latin typeface="Calibri" pitchFamily="34" charset="0"/>
            </a:endParaRPr>
          </a:p>
        </p:txBody>
      </p:sp>
      <p:sp>
        <p:nvSpPr>
          <p:cNvPr id="14" name="TextBox 10"/>
          <p:cNvSpPr txBox="1">
            <a:spLocks noChangeArrowheads="1"/>
          </p:cNvSpPr>
          <p:nvPr/>
        </p:nvSpPr>
        <p:spPr bwMode="auto">
          <a:xfrm>
            <a:off x="3131839" y="4262849"/>
            <a:ext cx="151216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350" b="1" dirty="0" smtClean="0">
                <a:solidFill>
                  <a:srgbClr val="FFC000"/>
                </a:solidFill>
                <a:latin typeface="Calibri" pitchFamily="34" charset="0"/>
              </a:rPr>
              <a:t>Чередникова Т.А.        </a:t>
            </a:r>
          </a:p>
          <a:p>
            <a:pPr eaLnBrk="1" hangingPunct="1">
              <a:spcBef>
                <a:spcPct val="0"/>
              </a:spcBef>
              <a:buClrTx/>
              <a:buSzTx/>
              <a:buFontTx/>
              <a:buNone/>
            </a:pPr>
            <a:r>
              <a:rPr lang="ru-RU" altLang="ru-RU" sz="1350" b="1" dirty="0" smtClean="0">
                <a:solidFill>
                  <a:srgbClr val="FFC000"/>
                </a:solidFill>
                <a:latin typeface="Calibri" pitchFamily="34" charset="0"/>
              </a:rPr>
              <a:t>Изб</a:t>
            </a:r>
            <a:r>
              <a:rPr lang="ru-RU" altLang="ru-RU" sz="1350" b="1" dirty="0">
                <a:solidFill>
                  <a:srgbClr val="FFC000"/>
                </a:solidFill>
                <a:latin typeface="Calibri" pitchFamily="34" charset="0"/>
              </a:rPr>
              <a:t>. Округ </a:t>
            </a:r>
            <a:r>
              <a:rPr lang="ru-RU" altLang="ru-RU" sz="1350" b="1" dirty="0" smtClean="0">
                <a:solidFill>
                  <a:srgbClr val="FFC000"/>
                </a:solidFill>
                <a:latin typeface="Calibri" pitchFamily="34" charset="0"/>
              </a:rPr>
              <a:t>№ 2</a:t>
            </a:r>
            <a:endParaRPr lang="ru-RU" altLang="ru-RU" sz="1350" b="1" dirty="0">
              <a:solidFill>
                <a:srgbClr val="FFC000"/>
              </a:solidFill>
              <a:latin typeface="Calibri" pitchFamily="34" charset="0"/>
            </a:endParaRPr>
          </a:p>
        </p:txBody>
      </p:sp>
      <p:sp>
        <p:nvSpPr>
          <p:cNvPr id="15" name="TextBox 16"/>
          <p:cNvSpPr txBox="1">
            <a:spLocks noChangeArrowheads="1"/>
          </p:cNvSpPr>
          <p:nvPr/>
        </p:nvSpPr>
        <p:spPr bwMode="auto">
          <a:xfrm>
            <a:off x="6012160" y="4292600"/>
            <a:ext cx="145385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ru-RU" altLang="ru-RU" sz="1400" b="1" dirty="0" smtClean="0">
                <a:solidFill>
                  <a:srgbClr val="FFC000"/>
                </a:solidFill>
                <a:latin typeface="Calibri" pitchFamily="34" charset="0"/>
              </a:rPr>
              <a:t>Чистякова Н.М.</a:t>
            </a:r>
            <a:endParaRPr lang="ru-RU" altLang="ru-RU" sz="1400" b="1" dirty="0">
              <a:solidFill>
                <a:srgbClr val="FFC000"/>
              </a:solidFill>
              <a:latin typeface="Calibri" pitchFamily="34" charset="0"/>
            </a:endParaRPr>
          </a:p>
          <a:p>
            <a:pPr eaLnBrk="1" hangingPunct="1">
              <a:spcBef>
                <a:spcPct val="0"/>
              </a:spcBef>
              <a:buClrTx/>
              <a:buSzTx/>
              <a:buFontTx/>
              <a:buNone/>
            </a:pPr>
            <a:r>
              <a:rPr lang="ru-RU" altLang="ru-RU" sz="1400" b="1" dirty="0">
                <a:solidFill>
                  <a:srgbClr val="FFC000"/>
                </a:solidFill>
                <a:latin typeface="Calibri" pitchFamily="34" charset="0"/>
              </a:rPr>
              <a:t>Изб</a:t>
            </a:r>
            <a:r>
              <a:rPr lang="ru-RU" altLang="ru-RU" sz="1400" b="1" dirty="0" smtClean="0">
                <a:solidFill>
                  <a:srgbClr val="FFC000"/>
                </a:solidFill>
                <a:latin typeface="Calibri" pitchFamily="34" charset="0"/>
              </a:rPr>
              <a:t>.</a:t>
            </a:r>
            <a:r>
              <a:rPr lang="en-US" altLang="ru-RU" sz="1400" b="1" dirty="0" smtClean="0">
                <a:solidFill>
                  <a:srgbClr val="FFC000"/>
                </a:solidFill>
                <a:latin typeface="Calibri" pitchFamily="34" charset="0"/>
              </a:rPr>
              <a:t> </a:t>
            </a:r>
            <a:r>
              <a:rPr lang="ru-RU" altLang="ru-RU" sz="1400" b="1" dirty="0" smtClean="0">
                <a:solidFill>
                  <a:srgbClr val="FFC000"/>
                </a:solidFill>
                <a:latin typeface="Calibri" pitchFamily="34" charset="0"/>
              </a:rPr>
              <a:t>Округ </a:t>
            </a:r>
            <a:r>
              <a:rPr lang="ru-RU" altLang="ru-RU" sz="1400" b="1" dirty="0">
                <a:solidFill>
                  <a:srgbClr val="FFC000"/>
                </a:solidFill>
                <a:latin typeface="Calibri" pitchFamily="34" charset="0"/>
              </a:rPr>
              <a:t>№ </a:t>
            </a:r>
            <a:r>
              <a:rPr lang="ru-RU" altLang="ru-RU" sz="1400" b="1" dirty="0" smtClean="0">
                <a:solidFill>
                  <a:srgbClr val="FFC000"/>
                </a:solidFill>
                <a:latin typeface="Calibri" pitchFamily="34" charset="0"/>
              </a:rPr>
              <a:t> 4</a:t>
            </a:r>
            <a:endParaRPr lang="en-US" altLang="ru-RU" sz="1400" b="1" dirty="0" smtClean="0">
              <a:solidFill>
                <a:srgbClr val="FFC000"/>
              </a:solidFill>
              <a:latin typeface="Calibri" pitchFamily="34" charset="0"/>
            </a:endParaRPr>
          </a:p>
          <a:p>
            <a:pPr eaLnBrk="1" hangingPunct="1">
              <a:spcBef>
                <a:spcPct val="0"/>
              </a:spcBef>
              <a:buClrTx/>
              <a:buSzTx/>
              <a:buFontTx/>
              <a:buNone/>
            </a:pPr>
            <a:endParaRPr lang="ru-RU" altLang="ru-RU" sz="1100" b="1" dirty="0">
              <a:solidFill>
                <a:schemeClr val="tx1"/>
              </a:solidFill>
              <a:latin typeface="Calibri" pitchFamily="34" charset="0"/>
            </a:endParaRPr>
          </a:p>
        </p:txBody>
      </p:sp>
    </p:spTree>
    <p:extLst>
      <p:ext uri="{BB962C8B-B14F-4D97-AF65-F5344CB8AC3E}">
        <p14:creationId xmlns:p14="http://schemas.microsoft.com/office/powerpoint/2010/main" val="24423061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680404160"/>
              </p:ext>
            </p:extLst>
          </p:nvPr>
        </p:nvGraphicFramePr>
        <p:xfrm>
          <a:off x="251520" y="188640"/>
          <a:ext cx="8640959" cy="3324687"/>
        </p:xfrm>
        <a:graphic>
          <a:graphicData uri="http://schemas.openxmlformats.org/drawingml/2006/table">
            <a:tbl>
              <a:tblPr firstRow="1" firstCol="1" bandRow="1">
                <a:tableStyleId>{5C22544A-7EE6-4342-B048-85BDC9FD1C3A}</a:tableStyleId>
              </a:tblPr>
              <a:tblGrid>
                <a:gridCol w="1274445"/>
                <a:gridCol w="1048734"/>
                <a:gridCol w="629149"/>
                <a:gridCol w="720080"/>
                <a:gridCol w="936104"/>
                <a:gridCol w="1310177"/>
                <a:gridCol w="937201"/>
                <a:gridCol w="889099"/>
                <a:gridCol w="895970"/>
              </a:tblGrid>
              <a:tr h="335216">
                <a:tc gridSpan="9">
                  <a:txBody>
                    <a:bodyPr/>
                    <a:lstStyle/>
                    <a:p>
                      <a:pPr algn="ctr">
                        <a:lnSpc>
                          <a:spcPct val="115000"/>
                        </a:lnSpc>
                        <a:spcAft>
                          <a:spcPts val="0"/>
                        </a:spcAft>
                      </a:pPr>
                      <a:endParaRPr lang="en-US" sz="1200" dirty="0" smtClean="0">
                        <a:effectLst/>
                      </a:endParaRPr>
                    </a:p>
                    <a:p>
                      <a:pPr algn="ctr">
                        <a:lnSpc>
                          <a:spcPct val="115000"/>
                        </a:lnSpc>
                        <a:spcAft>
                          <a:spcPts val="0"/>
                        </a:spcAft>
                      </a:pPr>
                      <a:r>
                        <a:rPr lang="ru-RU" sz="1600" dirty="0" smtClean="0">
                          <a:solidFill>
                            <a:srgbClr val="C00000"/>
                          </a:solidFill>
                          <a:effectLst/>
                        </a:rPr>
                        <a:t>Кадровая </a:t>
                      </a:r>
                      <a:r>
                        <a:rPr lang="ru-RU" sz="1600" dirty="0">
                          <a:solidFill>
                            <a:srgbClr val="C00000"/>
                          </a:solidFill>
                          <a:effectLst/>
                        </a:rPr>
                        <a:t>работа </a:t>
                      </a:r>
                    </a:p>
                    <a:p>
                      <a:pPr algn="ctr">
                        <a:lnSpc>
                          <a:spcPct val="115000"/>
                        </a:lnSpc>
                        <a:spcAft>
                          <a:spcPts val="0"/>
                        </a:spcAft>
                      </a:pPr>
                      <a:r>
                        <a:rPr lang="ru-RU" sz="1200" dirty="0">
                          <a:effectLst/>
                        </a:rPr>
                        <a:t> </a:t>
                      </a:r>
                      <a:endParaRPr lang="ru-RU" sz="1200" dirty="0">
                        <a:effectLst/>
                        <a:latin typeface="Calibri"/>
                        <a:ea typeface="Calibri"/>
                        <a:cs typeface="Times New Roman"/>
                      </a:endParaRPr>
                    </a:p>
                  </a:txBody>
                  <a:tcPr marL="59623" marR="5962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87477">
                <a:tc rowSpan="2">
                  <a:txBody>
                    <a:bodyPr/>
                    <a:lstStyle/>
                    <a:p>
                      <a:pPr algn="ctr">
                        <a:lnSpc>
                          <a:spcPct val="115000"/>
                        </a:lnSpc>
                        <a:spcAft>
                          <a:spcPts val="0"/>
                        </a:spcAft>
                      </a:pPr>
                      <a:r>
                        <a:rPr lang="ru-RU" sz="1100" b="1" dirty="0">
                          <a:solidFill>
                            <a:schemeClr val="bg1"/>
                          </a:solidFill>
                          <a:effectLst/>
                        </a:rPr>
                        <a:t>Подготовлено </a:t>
                      </a:r>
                      <a:br>
                        <a:rPr lang="ru-RU" sz="1100" b="1" dirty="0">
                          <a:solidFill>
                            <a:schemeClr val="bg1"/>
                          </a:solidFill>
                          <a:effectLst/>
                        </a:rPr>
                      </a:br>
                      <a:r>
                        <a:rPr lang="ru-RU" sz="1100" b="1" dirty="0">
                          <a:solidFill>
                            <a:schemeClr val="bg1"/>
                          </a:solidFill>
                          <a:effectLst/>
                        </a:rPr>
                        <a:t>и выпущено распоряжений  аппарата </a:t>
                      </a:r>
                    </a:p>
                    <a:p>
                      <a:pPr algn="ctr">
                        <a:lnSpc>
                          <a:spcPct val="115000"/>
                        </a:lnSpc>
                        <a:spcAft>
                          <a:spcPts val="0"/>
                        </a:spcAft>
                      </a:pPr>
                      <a:r>
                        <a:rPr lang="ru-RU" sz="1100" b="1" dirty="0">
                          <a:solidFill>
                            <a:schemeClr val="bg1"/>
                          </a:solidFill>
                          <a:effectLst/>
                        </a:rPr>
                        <a:t>СД МО Митино </a:t>
                      </a:r>
                    </a:p>
                    <a:p>
                      <a:pPr algn="ctr">
                        <a:lnSpc>
                          <a:spcPct val="115000"/>
                        </a:lnSpc>
                        <a:spcAft>
                          <a:spcPts val="0"/>
                        </a:spcAft>
                      </a:pPr>
                      <a:r>
                        <a:rPr lang="ru-RU" sz="1100" b="1" dirty="0">
                          <a:solidFill>
                            <a:schemeClr val="bg1"/>
                          </a:solidFill>
                          <a:effectLst/>
                        </a:rPr>
                        <a:t>по личному </a:t>
                      </a:r>
                    </a:p>
                    <a:p>
                      <a:pPr algn="ctr">
                        <a:lnSpc>
                          <a:spcPct val="115000"/>
                        </a:lnSpc>
                        <a:spcAft>
                          <a:spcPts val="0"/>
                        </a:spcAft>
                      </a:pPr>
                      <a:r>
                        <a:rPr lang="ru-RU" sz="1100" b="1" dirty="0">
                          <a:solidFill>
                            <a:schemeClr val="bg1"/>
                          </a:solidFill>
                          <a:effectLst/>
                        </a:rPr>
                        <a:t>составу</a:t>
                      </a:r>
                      <a:endParaRPr lang="ru-RU" sz="1100" b="1" dirty="0">
                        <a:solidFill>
                          <a:schemeClr val="bg1"/>
                        </a:solidFill>
                        <a:effectLst/>
                        <a:latin typeface="Calibri"/>
                        <a:ea typeface="Calibri"/>
                        <a:cs typeface="Times New Roman"/>
                      </a:endParaRPr>
                    </a:p>
                  </a:txBody>
                  <a:tcPr marL="59623" marR="59623" marT="0" marB="0"/>
                </a:tc>
                <a:tc rowSpan="2">
                  <a:txBody>
                    <a:bodyPr/>
                    <a:lstStyle/>
                    <a:p>
                      <a:pPr algn="ctr">
                        <a:lnSpc>
                          <a:spcPct val="115000"/>
                        </a:lnSpc>
                        <a:spcAft>
                          <a:spcPts val="0"/>
                        </a:spcAft>
                      </a:pPr>
                      <a:r>
                        <a:rPr lang="ru-RU" sz="1100" b="1" dirty="0">
                          <a:solidFill>
                            <a:schemeClr val="bg1"/>
                          </a:solidFill>
                          <a:effectLst/>
                        </a:rPr>
                        <a:t>Подготовлено </a:t>
                      </a:r>
                    </a:p>
                    <a:p>
                      <a:pPr algn="ctr">
                        <a:lnSpc>
                          <a:spcPct val="115000"/>
                        </a:lnSpc>
                        <a:spcAft>
                          <a:spcPts val="0"/>
                        </a:spcAft>
                      </a:pPr>
                      <a:r>
                        <a:rPr lang="ru-RU" sz="1100" b="1" dirty="0">
                          <a:solidFill>
                            <a:schemeClr val="bg1"/>
                          </a:solidFill>
                          <a:effectLst/>
                        </a:rPr>
                        <a:t>и выпущено распоряжений  аппарата </a:t>
                      </a:r>
                    </a:p>
                    <a:p>
                      <a:pPr algn="ctr">
                        <a:lnSpc>
                          <a:spcPct val="115000"/>
                        </a:lnSpc>
                        <a:spcAft>
                          <a:spcPts val="0"/>
                        </a:spcAft>
                      </a:pPr>
                      <a:r>
                        <a:rPr lang="ru-RU" sz="1100" b="1" dirty="0">
                          <a:solidFill>
                            <a:schemeClr val="bg1"/>
                          </a:solidFill>
                          <a:effectLst/>
                        </a:rPr>
                        <a:t>СД МО Митино</a:t>
                      </a:r>
                      <a:endParaRPr lang="ru-RU" sz="1100" b="1" dirty="0">
                        <a:solidFill>
                          <a:schemeClr val="bg1"/>
                        </a:solidFill>
                        <a:effectLst/>
                        <a:latin typeface="Calibri"/>
                        <a:ea typeface="Calibri"/>
                        <a:cs typeface="Times New Roman"/>
                      </a:endParaRPr>
                    </a:p>
                  </a:txBody>
                  <a:tcPr marL="59623" marR="59623" marT="0" marB="0"/>
                </a:tc>
                <a:tc gridSpan="4">
                  <a:txBody>
                    <a:bodyPr/>
                    <a:lstStyle/>
                    <a:p>
                      <a:pPr algn="ctr">
                        <a:lnSpc>
                          <a:spcPct val="115000"/>
                        </a:lnSpc>
                        <a:spcAft>
                          <a:spcPts val="0"/>
                        </a:spcAft>
                      </a:pPr>
                      <a:r>
                        <a:rPr lang="ru-RU" sz="1100" b="1" dirty="0">
                          <a:solidFill>
                            <a:schemeClr val="bg1"/>
                          </a:solidFill>
                          <a:effectLst/>
                        </a:rPr>
                        <a:t>Проведено заседаний аттестационной комиссии, аттестаций</a:t>
                      </a:r>
                      <a:endParaRPr lang="ru-RU" sz="1100" b="1" dirty="0">
                        <a:solidFill>
                          <a:schemeClr val="bg1"/>
                        </a:solidFill>
                        <a:effectLst/>
                        <a:latin typeface="Calibri"/>
                        <a:ea typeface="Calibri"/>
                        <a:cs typeface="Times New Roman"/>
                      </a:endParaRPr>
                    </a:p>
                  </a:txBody>
                  <a:tcPr marL="59623" marR="59623" marT="0" marB="0"/>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algn="ctr">
                        <a:lnSpc>
                          <a:spcPct val="115000"/>
                        </a:lnSpc>
                        <a:spcAft>
                          <a:spcPts val="0"/>
                        </a:spcAft>
                      </a:pPr>
                      <a:r>
                        <a:rPr lang="ru-RU" sz="1100" b="1">
                          <a:solidFill>
                            <a:schemeClr val="bg1"/>
                          </a:solidFill>
                          <a:effectLst/>
                        </a:rPr>
                        <a:t>Прошли повышение квалификации</a:t>
                      </a:r>
                      <a:endParaRPr lang="ru-RU" sz="1100" b="1">
                        <a:solidFill>
                          <a:schemeClr val="bg1"/>
                        </a:solidFill>
                        <a:effectLst/>
                        <a:latin typeface="Calibri"/>
                        <a:ea typeface="Calibri"/>
                        <a:cs typeface="Times New Roman"/>
                      </a:endParaRPr>
                    </a:p>
                  </a:txBody>
                  <a:tcPr marL="59623" marR="59623" marT="0" marB="0"/>
                </a:tc>
                <a:tc rowSpan="2">
                  <a:txBody>
                    <a:bodyPr/>
                    <a:lstStyle/>
                    <a:p>
                      <a:pPr algn="ctr">
                        <a:lnSpc>
                          <a:spcPct val="115000"/>
                        </a:lnSpc>
                        <a:spcAft>
                          <a:spcPts val="0"/>
                        </a:spcAft>
                      </a:pPr>
                      <a:r>
                        <a:rPr lang="ru-RU" sz="1100" b="1" dirty="0">
                          <a:solidFill>
                            <a:schemeClr val="bg1"/>
                          </a:solidFill>
                          <a:effectLst/>
                        </a:rPr>
                        <a:t>Подготовлено и сдано квартальных, полугодовых </a:t>
                      </a:r>
                      <a:br>
                        <a:rPr lang="ru-RU" sz="1100" b="1" dirty="0">
                          <a:solidFill>
                            <a:schemeClr val="bg1"/>
                          </a:solidFill>
                          <a:effectLst/>
                        </a:rPr>
                      </a:br>
                      <a:r>
                        <a:rPr lang="ru-RU" sz="1100" b="1" dirty="0">
                          <a:solidFill>
                            <a:schemeClr val="bg1"/>
                          </a:solidFill>
                          <a:effectLst/>
                        </a:rPr>
                        <a:t>и годовых отчётов </a:t>
                      </a:r>
                      <a:br>
                        <a:rPr lang="ru-RU" sz="1100" b="1" dirty="0">
                          <a:solidFill>
                            <a:schemeClr val="bg1"/>
                          </a:solidFill>
                          <a:effectLst/>
                        </a:rPr>
                      </a:br>
                      <a:r>
                        <a:rPr lang="ru-RU" sz="1100" b="1" dirty="0">
                          <a:solidFill>
                            <a:schemeClr val="bg1"/>
                          </a:solidFill>
                          <a:effectLst/>
                        </a:rPr>
                        <a:t>по работе </a:t>
                      </a:r>
                      <a:br>
                        <a:rPr lang="ru-RU" sz="1100" b="1" dirty="0">
                          <a:solidFill>
                            <a:schemeClr val="bg1"/>
                          </a:solidFill>
                          <a:effectLst/>
                        </a:rPr>
                      </a:br>
                      <a:r>
                        <a:rPr lang="ru-RU" sz="1100" b="1" dirty="0">
                          <a:solidFill>
                            <a:schemeClr val="bg1"/>
                          </a:solidFill>
                          <a:effectLst/>
                        </a:rPr>
                        <a:t>с кадрами</a:t>
                      </a:r>
                      <a:endParaRPr lang="ru-RU" sz="1100" b="1" dirty="0">
                        <a:solidFill>
                          <a:schemeClr val="bg1"/>
                        </a:solidFill>
                        <a:effectLst/>
                        <a:latin typeface="Calibri"/>
                        <a:ea typeface="Calibri"/>
                        <a:cs typeface="Times New Roman"/>
                      </a:endParaRPr>
                    </a:p>
                  </a:txBody>
                  <a:tcPr marL="59623" marR="59623" marT="0" marB="0"/>
                </a:tc>
                <a:tc rowSpan="2">
                  <a:txBody>
                    <a:bodyPr/>
                    <a:lstStyle/>
                    <a:p>
                      <a:pPr algn="ctr">
                        <a:lnSpc>
                          <a:spcPct val="115000"/>
                        </a:lnSpc>
                        <a:spcAft>
                          <a:spcPts val="0"/>
                        </a:spcAft>
                      </a:pPr>
                      <a:r>
                        <a:rPr lang="ru-RU" sz="1100" b="1" dirty="0">
                          <a:solidFill>
                            <a:schemeClr val="bg1"/>
                          </a:solidFill>
                          <a:effectLst/>
                        </a:rPr>
                        <a:t>Подготовлено и сдано статистических отчётов</a:t>
                      </a:r>
                      <a:endParaRPr lang="ru-RU" sz="1100" b="1" dirty="0">
                        <a:solidFill>
                          <a:schemeClr val="bg1"/>
                        </a:solidFill>
                        <a:effectLst/>
                        <a:latin typeface="Calibri"/>
                        <a:ea typeface="Calibri"/>
                        <a:cs typeface="Times New Roman"/>
                      </a:endParaRPr>
                    </a:p>
                  </a:txBody>
                  <a:tcPr marL="59623" marR="59623" marT="0" marB="0"/>
                </a:tc>
              </a:tr>
              <a:tr h="1702218">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b="1" dirty="0">
                          <a:solidFill>
                            <a:schemeClr val="bg1"/>
                          </a:solidFill>
                          <a:effectLst/>
                        </a:rPr>
                        <a:t>заседаний</a:t>
                      </a:r>
                      <a:endParaRPr lang="ru-RU" sz="11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b="1" dirty="0">
                          <a:solidFill>
                            <a:schemeClr val="bg1"/>
                          </a:solidFill>
                          <a:effectLst/>
                        </a:rPr>
                        <a:t>аттестаций</a:t>
                      </a:r>
                      <a:endParaRPr lang="ru-RU" sz="11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b="1" dirty="0">
                          <a:solidFill>
                            <a:schemeClr val="bg1"/>
                          </a:solidFill>
                          <a:effectLst/>
                        </a:rPr>
                        <a:t>прошли аттестацию</a:t>
                      </a:r>
                      <a:endParaRPr lang="ru-RU" sz="11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b="1" dirty="0">
                          <a:solidFill>
                            <a:schemeClr val="bg1"/>
                          </a:solidFill>
                          <a:effectLst/>
                        </a:rPr>
                        <a:t>Присвоено классных чинов</a:t>
                      </a:r>
                      <a:endParaRPr lang="ru-RU" sz="1100" b="1" dirty="0">
                        <a:solidFill>
                          <a:schemeClr val="bg1"/>
                        </a:solidFill>
                        <a:effectLst/>
                        <a:latin typeface="Calibri"/>
                        <a:ea typeface="Calibri"/>
                        <a:cs typeface="Times New Roman"/>
                      </a:endParaRPr>
                    </a:p>
                  </a:txBody>
                  <a:tcPr marL="59623" marR="59623" marT="0" marB="0"/>
                </a:tc>
                <a:tc vMerge="1">
                  <a:txBody>
                    <a:bodyPr/>
                    <a:lstStyle/>
                    <a:p>
                      <a:endParaRPr lang="ru-RU"/>
                    </a:p>
                  </a:txBody>
                  <a:tcPr/>
                </a:tc>
                <a:tc vMerge="1">
                  <a:txBody>
                    <a:bodyPr/>
                    <a:lstStyle/>
                    <a:p>
                      <a:endParaRPr lang="ru-RU"/>
                    </a:p>
                  </a:txBody>
                  <a:tcPr/>
                </a:tc>
                <a:tc vMerge="1">
                  <a:txBody>
                    <a:bodyPr/>
                    <a:lstStyle/>
                    <a:p>
                      <a:endParaRPr lang="ru-RU"/>
                    </a:p>
                  </a:txBody>
                  <a:tcPr/>
                </a:tc>
              </a:tr>
              <a:tr h="433952">
                <a:tc>
                  <a:txBody>
                    <a:bodyPr/>
                    <a:lstStyle/>
                    <a:p>
                      <a:pPr algn="ctr">
                        <a:lnSpc>
                          <a:spcPct val="115000"/>
                        </a:lnSpc>
                        <a:spcAft>
                          <a:spcPts val="0"/>
                        </a:spcAft>
                      </a:pPr>
                      <a:r>
                        <a:rPr lang="ru-RU" sz="1200" b="1" dirty="0" smtClean="0">
                          <a:solidFill>
                            <a:schemeClr val="bg1"/>
                          </a:solidFill>
                          <a:effectLst/>
                        </a:rPr>
                        <a:t>34</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smtClean="0">
                          <a:effectLst/>
                        </a:rPr>
                        <a:t>24</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1</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1</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smtClean="0">
                          <a:effectLst/>
                          <a:latin typeface="Calibri"/>
                          <a:ea typeface="Calibri"/>
                          <a:cs typeface="Times New Roman"/>
                        </a:rPr>
                        <a:t>2</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smtClean="0">
                          <a:effectLst/>
                          <a:latin typeface="Calibri"/>
                          <a:ea typeface="Calibri"/>
                          <a:cs typeface="Times New Roman"/>
                        </a:rPr>
                        <a:t>0</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smtClean="0">
                          <a:effectLst/>
                          <a:latin typeface="Calibri"/>
                          <a:ea typeface="Calibri"/>
                          <a:cs typeface="Times New Roman"/>
                        </a:rPr>
                        <a:t>3</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20</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6</a:t>
                      </a:r>
                      <a:endParaRPr lang="ru-RU" sz="1200" b="1" dirty="0">
                        <a:effectLst/>
                        <a:latin typeface="Calibri"/>
                        <a:ea typeface="Calibri"/>
                        <a:cs typeface="Times New Roman"/>
                      </a:endParaRPr>
                    </a:p>
                  </a:txBody>
                  <a:tcPr marL="59623" marR="59623" marT="0" marB="0"/>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19076727"/>
              </p:ext>
            </p:extLst>
          </p:nvPr>
        </p:nvGraphicFramePr>
        <p:xfrm>
          <a:off x="251520" y="3787679"/>
          <a:ext cx="8614792" cy="2799655"/>
        </p:xfrm>
        <a:graphic>
          <a:graphicData uri="http://schemas.openxmlformats.org/drawingml/2006/table">
            <a:tbl>
              <a:tblPr firstRow="1" firstCol="1" bandRow="1">
                <a:tableStyleId>{5C22544A-7EE6-4342-B048-85BDC9FD1C3A}</a:tableStyleId>
              </a:tblPr>
              <a:tblGrid>
                <a:gridCol w="1631365"/>
                <a:gridCol w="1240780"/>
                <a:gridCol w="1240780"/>
                <a:gridCol w="1553029"/>
                <a:gridCol w="1240780"/>
                <a:gridCol w="1708058"/>
              </a:tblGrid>
              <a:tr h="525078">
                <a:tc gridSpan="6">
                  <a:txBody>
                    <a:bodyPr/>
                    <a:lstStyle/>
                    <a:p>
                      <a:pPr algn="ctr">
                        <a:lnSpc>
                          <a:spcPct val="115000"/>
                        </a:lnSpc>
                        <a:spcAft>
                          <a:spcPts val="0"/>
                        </a:spcAft>
                      </a:pPr>
                      <a:r>
                        <a:rPr lang="ru-RU" sz="1600" dirty="0">
                          <a:solidFill>
                            <a:srgbClr val="C00000"/>
                          </a:solidFill>
                          <a:effectLst/>
                        </a:rPr>
                        <a:t>Размещение муниципального заказа в соответствии с федеральной контрактной системой</a:t>
                      </a:r>
                    </a:p>
                    <a:p>
                      <a:pPr algn="ctr">
                        <a:lnSpc>
                          <a:spcPct val="115000"/>
                        </a:lnSpc>
                        <a:spcAft>
                          <a:spcPts val="0"/>
                        </a:spcAft>
                      </a:pPr>
                      <a:r>
                        <a:rPr lang="ru-RU" sz="1600" dirty="0">
                          <a:solidFill>
                            <a:srgbClr val="C00000"/>
                          </a:solidFill>
                          <a:effectLst/>
                        </a:rPr>
                        <a:t> </a:t>
                      </a:r>
                      <a:endParaRPr lang="ru-RU" sz="1600" dirty="0">
                        <a:solidFill>
                          <a:srgbClr val="C00000"/>
                        </a:solidFill>
                        <a:effectLst/>
                        <a:latin typeface="Calibri"/>
                        <a:ea typeface="Calibri"/>
                        <a:cs typeface="Times New Roman"/>
                      </a:endParaRPr>
                    </a:p>
                  </a:txBody>
                  <a:tcPr marL="59623" marR="5962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76859">
                <a:tc>
                  <a:txBody>
                    <a:bodyPr/>
                    <a:lstStyle/>
                    <a:p>
                      <a:pPr algn="ctr">
                        <a:lnSpc>
                          <a:spcPct val="115000"/>
                        </a:lnSpc>
                        <a:spcAft>
                          <a:spcPts val="0"/>
                        </a:spcAft>
                      </a:pPr>
                      <a:r>
                        <a:rPr lang="ru-RU" sz="1100" dirty="0">
                          <a:solidFill>
                            <a:schemeClr val="bg1"/>
                          </a:solidFill>
                          <a:effectLst/>
                        </a:rPr>
                        <a:t>Подготовлено </a:t>
                      </a:r>
                      <a:br>
                        <a:rPr lang="ru-RU" sz="1100" dirty="0">
                          <a:solidFill>
                            <a:schemeClr val="bg1"/>
                          </a:solidFill>
                          <a:effectLst/>
                        </a:rPr>
                      </a:br>
                      <a:r>
                        <a:rPr lang="ru-RU" sz="1100" dirty="0">
                          <a:solidFill>
                            <a:schemeClr val="bg1"/>
                          </a:solidFill>
                          <a:effectLst/>
                        </a:rPr>
                        <a:t>и выпущено распоряжений  аппарата</a:t>
                      </a:r>
                    </a:p>
                    <a:p>
                      <a:pPr algn="ctr">
                        <a:lnSpc>
                          <a:spcPct val="115000"/>
                        </a:lnSpc>
                        <a:spcAft>
                          <a:spcPts val="0"/>
                        </a:spcAft>
                      </a:pPr>
                      <a:r>
                        <a:rPr lang="ru-RU" sz="1100" dirty="0">
                          <a:solidFill>
                            <a:schemeClr val="bg1"/>
                          </a:solidFill>
                          <a:effectLst/>
                        </a:rPr>
                        <a:t>СД МО Митино о размещении муниципального заказа</a:t>
                      </a:r>
                    </a:p>
                    <a:p>
                      <a:pPr algn="ctr">
                        <a:lnSpc>
                          <a:spcPct val="115000"/>
                        </a:lnSpc>
                        <a:spcAft>
                          <a:spcPts val="0"/>
                        </a:spcAft>
                      </a:pPr>
                      <a:r>
                        <a:rPr lang="ru-RU" sz="1100" dirty="0">
                          <a:solidFill>
                            <a:schemeClr val="bg1"/>
                          </a:solidFill>
                          <a:effectLst/>
                        </a:rPr>
                        <a:t> </a:t>
                      </a:r>
                      <a:endParaRPr lang="ru-RU" sz="1100"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dirty="0">
                          <a:solidFill>
                            <a:schemeClr val="bg1"/>
                          </a:solidFill>
                          <a:effectLst/>
                        </a:rPr>
                        <a:t>Подготовлено</a:t>
                      </a:r>
                    </a:p>
                    <a:p>
                      <a:pPr algn="ctr">
                        <a:lnSpc>
                          <a:spcPct val="115000"/>
                        </a:lnSpc>
                        <a:spcAft>
                          <a:spcPts val="0"/>
                        </a:spcAft>
                      </a:pPr>
                      <a:r>
                        <a:rPr lang="ru-RU" sz="1100" dirty="0">
                          <a:solidFill>
                            <a:schemeClr val="bg1"/>
                          </a:solidFill>
                          <a:effectLst/>
                        </a:rPr>
                        <a:t>технических</a:t>
                      </a:r>
                    </a:p>
                    <a:p>
                      <a:pPr algn="ctr">
                        <a:lnSpc>
                          <a:spcPct val="115000"/>
                        </a:lnSpc>
                        <a:spcAft>
                          <a:spcPts val="0"/>
                        </a:spcAft>
                      </a:pPr>
                      <a:r>
                        <a:rPr lang="ru-RU" sz="1100" dirty="0">
                          <a:solidFill>
                            <a:schemeClr val="bg1"/>
                          </a:solidFill>
                          <a:effectLst/>
                        </a:rPr>
                        <a:t>заданий</a:t>
                      </a:r>
                      <a:endParaRPr lang="ru-RU" sz="1100"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dirty="0">
                          <a:solidFill>
                            <a:schemeClr val="bg1"/>
                          </a:solidFill>
                          <a:effectLst/>
                        </a:rPr>
                        <a:t>Подготовлено конкурсных </a:t>
                      </a:r>
                      <a:br>
                        <a:rPr lang="ru-RU" sz="1100" dirty="0">
                          <a:solidFill>
                            <a:schemeClr val="bg1"/>
                          </a:solidFill>
                          <a:effectLst/>
                        </a:rPr>
                      </a:br>
                      <a:r>
                        <a:rPr lang="ru-RU" sz="1100" dirty="0">
                          <a:solidFill>
                            <a:schemeClr val="bg1"/>
                          </a:solidFill>
                          <a:effectLst/>
                        </a:rPr>
                        <a:t>и аукционных документаций</a:t>
                      </a:r>
                      <a:endParaRPr lang="ru-RU" sz="1100"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dirty="0">
                          <a:solidFill>
                            <a:schemeClr val="bg1"/>
                          </a:solidFill>
                          <a:effectLst/>
                        </a:rPr>
                        <a:t>Проведено заседаний единой комиссии </a:t>
                      </a:r>
                      <a:br>
                        <a:rPr lang="ru-RU" sz="1100" dirty="0">
                          <a:solidFill>
                            <a:schemeClr val="bg1"/>
                          </a:solidFill>
                          <a:effectLst/>
                        </a:rPr>
                      </a:br>
                      <a:r>
                        <a:rPr lang="ru-RU" sz="1100" dirty="0">
                          <a:solidFill>
                            <a:schemeClr val="bg1"/>
                          </a:solidFill>
                          <a:effectLst/>
                        </a:rPr>
                        <a:t>по размещению заказа</a:t>
                      </a:r>
                      <a:endParaRPr lang="ru-RU" sz="1100"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dirty="0">
                          <a:solidFill>
                            <a:schemeClr val="bg1"/>
                          </a:solidFill>
                          <a:effectLst/>
                        </a:rPr>
                        <a:t>Заключено </a:t>
                      </a:r>
                    </a:p>
                    <a:p>
                      <a:pPr algn="ctr">
                        <a:lnSpc>
                          <a:spcPct val="115000"/>
                        </a:lnSpc>
                        <a:spcAft>
                          <a:spcPts val="0"/>
                        </a:spcAft>
                      </a:pPr>
                      <a:r>
                        <a:rPr lang="ru-RU" sz="1100" dirty="0">
                          <a:solidFill>
                            <a:schemeClr val="bg1"/>
                          </a:solidFill>
                          <a:effectLst/>
                        </a:rPr>
                        <a:t>муниципальных контрактов</a:t>
                      </a:r>
                      <a:endParaRPr lang="ru-RU" sz="1100"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100" dirty="0">
                          <a:solidFill>
                            <a:schemeClr val="bg1"/>
                          </a:solidFill>
                          <a:effectLst/>
                        </a:rPr>
                        <a:t>Заключено договоров</a:t>
                      </a:r>
                      <a:endParaRPr lang="ru-RU" sz="1100" dirty="0">
                        <a:solidFill>
                          <a:schemeClr val="bg1"/>
                        </a:solidFill>
                        <a:effectLst/>
                        <a:latin typeface="Calibri"/>
                        <a:ea typeface="Calibri"/>
                        <a:cs typeface="Times New Roman"/>
                      </a:endParaRPr>
                    </a:p>
                  </a:txBody>
                  <a:tcPr marL="59623" marR="59623" marT="0" marB="0"/>
                </a:tc>
              </a:tr>
              <a:tr h="707838">
                <a:tc>
                  <a:txBody>
                    <a:bodyPr/>
                    <a:lstStyle/>
                    <a:p>
                      <a:pPr algn="ctr">
                        <a:lnSpc>
                          <a:spcPct val="115000"/>
                        </a:lnSpc>
                        <a:spcAft>
                          <a:spcPts val="0"/>
                        </a:spcAft>
                      </a:pPr>
                      <a:r>
                        <a:rPr lang="ru-RU" sz="1200" b="1" dirty="0">
                          <a:solidFill>
                            <a:schemeClr val="bg1"/>
                          </a:solidFill>
                          <a:effectLst/>
                        </a:rPr>
                        <a:t>8</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8</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8</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12</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8</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smtClean="0">
                          <a:effectLst/>
                          <a:latin typeface="Calibri"/>
                          <a:ea typeface="Calibri"/>
                          <a:cs typeface="Times New Roman"/>
                        </a:rPr>
                        <a:t>60</a:t>
                      </a:r>
                      <a:endParaRPr lang="ru-RU" sz="1200" b="1" dirty="0">
                        <a:effectLst/>
                        <a:latin typeface="Calibri"/>
                        <a:ea typeface="Calibri"/>
                        <a:cs typeface="Times New Roman"/>
                      </a:endParaRPr>
                    </a:p>
                  </a:txBody>
                  <a:tcPr marL="59623" marR="59623" marT="0" marB="0"/>
                </a:tc>
              </a:tr>
            </a:tbl>
          </a:graphicData>
        </a:graphic>
      </p:graphicFrame>
    </p:spTree>
    <p:extLst>
      <p:ext uri="{BB962C8B-B14F-4D97-AF65-F5344CB8AC3E}">
        <p14:creationId xmlns:p14="http://schemas.microsoft.com/office/powerpoint/2010/main" val="787555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66679690"/>
              </p:ext>
            </p:extLst>
          </p:nvPr>
        </p:nvGraphicFramePr>
        <p:xfrm>
          <a:off x="107504" y="104290"/>
          <a:ext cx="8856986" cy="6582151"/>
        </p:xfrm>
        <a:graphic>
          <a:graphicData uri="http://schemas.openxmlformats.org/drawingml/2006/table">
            <a:tbl>
              <a:tblPr firstRow="1" firstCol="1" bandRow="1">
                <a:tableStyleId>{5C22544A-7EE6-4342-B048-85BDC9FD1C3A}</a:tableStyleId>
              </a:tblPr>
              <a:tblGrid>
                <a:gridCol w="1224136"/>
                <a:gridCol w="1489530"/>
                <a:gridCol w="1196692"/>
                <a:gridCol w="1675708"/>
                <a:gridCol w="1835002"/>
                <a:gridCol w="1435918"/>
              </a:tblGrid>
              <a:tr h="693651">
                <a:tc gridSpan="6">
                  <a:txBody>
                    <a:bodyPr/>
                    <a:lstStyle/>
                    <a:p>
                      <a:pPr algn="ctr">
                        <a:lnSpc>
                          <a:spcPct val="115000"/>
                        </a:lnSpc>
                        <a:spcAft>
                          <a:spcPts val="0"/>
                        </a:spcAft>
                      </a:pPr>
                      <a:endParaRPr lang="ru-RU" sz="1000" dirty="0" smtClean="0">
                        <a:solidFill>
                          <a:srgbClr val="C00000"/>
                        </a:solidFill>
                        <a:effectLst/>
                      </a:endParaRPr>
                    </a:p>
                    <a:p>
                      <a:pPr algn="ctr">
                        <a:lnSpc>
                          <a:spcPct val="100000"/>
                        </a:lnSpc>
                        <a:spcAft>
                          <a:spcPts val="0"/>
                        </a:spcAft>
                      </a:pPr>
                      <a:r>
                        <a:rPr lang="ru-RU" sz="1200" dirty="0" smtClean="0">
                          <a:solidFill>
                            <a:srgbClr val="C00000"/>
                          </a:solidFill>
                          <a:effectLst/>
                        </a:rPr>
                        <a:t>Противодействие </a:t>
                      </a:r>
                      <a:r>
                        <a:rPr lang="ru-RU" sz="1200" dirty="0">
                          <a:solidFill>
                            <a:srgbClr val="C00000"/>
                          </a:solidFill>
                          <a:effectLst/>
                        </a:rPr>
                        <a:t>коррупции в органах местного самоуправления </a:t>
                      </a:r>
                      <a:r>
                        <a:rPr lang="ru-RU" sz="1200" dirty="0" smtClean="0">
                          <a:solidFill>
                            <a:srgbClr val="C00000"/>
                          </a:solidFill>
                          <a:effectLst/>
                        </a:rPr>
                        <a:t>муниципального</a:t>
                      </a:r>
                    </a:p>
                    <a:p>
                      <a:pPr algn="ctr">
                        <a:lnSpc>
                          <a:spcPct val="100000"/>
                        </a:lnSpc>
                        <a:spcAft>
                          <a:spcPts val="0"/>
                        </a:spcAft>
                      </a:pPr>
                      <a:r>
                        <a:rPr lang="ru-RU" sz="1200" dirty="0" smtClean="0">
                          <a:solidFill>
                            <a:srgbClr val="C00000"/>
                          </a:solidFill>
                          <a:effectLst/>
                        </a:rPr>
                        <a:t> </a:t>
                      </a:r>
                      <a:r>
                        <a:rPr lang="ru-RU" sz="1200" dirty="0">
                          <a:solidFill>
                            <a:srgbClr val="C00000"/>
                          </a:solidFill>
                          <a:effectLst/>
                        </a:rPr>
                        <a:t>округа Митино </a:t>
                      </a:r>
                    </a:p>
                    <a:p>
                      <a:pPr algn="ctr">
                        <a:lnSpc>
                          <a:spcPct val="115000"/>
                        </a:lnSpc>
                        <a:spcAft>
                          <a:spcPts val="0"/>
                        </a:spcAft>
                      </a:pPr>
                      <a:r>
                        <a:rPr lang="ru-RU" sz="1000" dirty="0">
                          <a:solidFill>
                            <a:srgbClr val="C00000"/>
                          </a:solidFill>
                          <a:effectLst/>
                        </a:rPr>
                        <a:t> </a:t>
                      </a:r>
                      <a:endParaRPr lang="ru-RU" sz="1000" dirty="0">
                        <a:solidFill>
                          <a:srgbClr val="C00000"/>
                        </a:solidFill>
                        <a:effectLst/>
                        <a:latin typeface="Calibri"/>
                        <a:ea typeface="Calibri"/>
                        <a:cs typeface="Times New Roman"/>
                      </a:endParaRPr>
                    </a:p>
                  </a:txBody>
                  <a:tcPr marL="48639" marR="4863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515351">
                <a:tc>
                  <a:txBody>
                    <a:bodyPr/>
                    <a:lstStyle/>
                    <a:p>
                      <a:pPr algn="ctr">
                        <a:lnSpc>
                          <a:spcPct val="115000"/>
                        </a:lnSpc>
                        <a:spcAft>
                          <a:spcPts val="0"/>
                        </a:spcAft>
                      </a:pPr>
                      <a:r>
                        <a:rPr lang="ru-RU" sz="1000" b="1" dirty="0">
                          <a:solidFill>
                            <a:schemeClr val="bg1"/>
                          </a:solidFill>
                          <a:effectLst/>
                        </a:rPr>
                        <a:t>Проведено антикоррупционных экспертиз проектов нормативных правовых актов</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Подготовка и утверждение Плана мероприятий по противодействию коррупции</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Проведение инструктивного совещания по вопросу реализации Плана</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1. Обеспечение контроля за исполнением Федерального закона от 05 апреля 2013 г. № 44-ФЗ «О контрактной системе в сфере закупок товаров, работ, услуг для обеспечения государственных и муниципальных нужд». </a:t>
                      </a:r>
                    </a:p>
                    <a:p>
                      <a:pPr algn="ctr">
                        <a:lnSpc>
                          <a:spcPct val="115000"/>
                        </a:lnSpc>
                        <a:spcAft>
                          <a:spcPts val="0"/>
                        </a:spcAft>
                      </a:pPr>
                      <a:r>
                        <a:rPr lang="ru-RU" sz="1000" b="1" dirty="0">
                          <a:solidFill>
                            <a:schemeClr val="bg1"/>
                          </a:solidFill>
                          <a:effectLst/>
                        </a:rPr>
                        <a:t>2. Планирование размещения заказа у субъектов малого предпринимательства. </a:t>
                      </a:r>
                    </a:p>
                    <a:p>
                      <a:pPr algn="ctr">
                        <a:lnSpc>
                          <a:spcPct val="115000"/>
                        </a:lnSpc>
                        <a:spcAft>
                          <a:spcPts val="0"/>
                        </a:spcAft>
                      </a:pPr>
                      <a:r>
                        <a:rPr lang="ru-RU" sz="1000" b="1" dirty="0">
                          <a:solidFill>
                            <a:schemeClr val="bg1"/>
                          </a:solidFill>
                          <a:effectLst/>
                        </a:rPr>
                        <a:t>3. Обеспечение выполнения плана закупок за счет поэтапного планирования торгов и утверждения плана-графика.</a:t>
                      </a:r>
                    </a:p>
                    <a:p>
                      <a:pPr algn="ctr">
                        <a:lnSpc>
                          <a:spcPct val="115000"/>
                        </a:lnSpc>
                        <a:spcAft>
                          <a:spcPts val="0"/>
                        </a:spcAft>
                      </a:pPr>
                      <a:r>
                        <a:rPr lang="ru-RU" sz="1000" b="1" dirty="0">
                          <a:solidFill>
                            <a:schemeClr val="bg1"/>
                          </a:solidFill>
                          <a:effectLst/>
                        </a:rPr>
                        <a:t> 4. Соблюдение сроков размещения на официальном сайте извещений, документации, протоколов, сроков заключения контрактов, их исполнения.</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1. Контроль за соблюдением лицами, замещающими должности муниципальной службы, требований законодательства Российской Федерации о противодействии коррупции, касающихся предотвращения и урегулирования конфликта интересов, в том числе за привлечением таких лиц к ответственности в случае их несоблюдения. </a:t>
                      </a:r>
                    </a:p>
                    <a:p>
                      <a:pPr algn="ctr">
                        <a:lnSpc>
                          <a:spcPct val="115000"/>
                        </a:lnSpc>
                        <a:spcAft>
                          <a:spcPts val="0"/>
                        </a:spcAft>
                      </a:pPr>
                      <a:r>
                        <a:rPr lang="ru-RU" sz="1000" b="1" dirty="0">
                          <a:solidFill>
                            <a:schemeClr val="bg1"/>
                          </a:solidFill>
                          <a:effectLst/>
                        </a:rPr>
                        <a:t>2. Кадровая работа в части, касающейся ведения личных дел лиц, замещающих муниципальные должности на постоянной основе и должности муниципальной службы.</a:t>
                      </a:r>
                    </a:p>
                    <a:p>
                      <a:pPr algn="ctr">
                        <a:lnSpc>
                          <a:spcPct val="115000"/>
                        </a:lnSpc>
                        <a:spcAft>
                          <a:spcPts val="0"/>
                        </a:spcAft>
                      </a:pPr>
                      <a:r>
                        <a:rPr lang="ru-RU" sz="1000" b="1" dirty="0">
                          <a:solidFill>
                            <a:schemeClr val="bg1"/>
                          </a:solidFill>
                          <a:effectLst/>
                        </a:rPr>
                        <a:t>3. Проверка соблюдения муниципальными служащими ограничений, установленных статьей 13 Федерально­го закона от 2 марта 2007 г. № 25-ФЗ «О муниципаль­ной службе в РФ», статьей 14 Закона города Москвы от 22 октября 2008 г. N 50 «О муниципальной службе в городе Москве». </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1. Ежегодное повышение квалификации муниципальных служащих, в должностные обязанности которых входит участие в противодействии коррупции.</a:t>
                      </a:r>
                    </a:p>
                    <a:p>
                      <a:pPr algn="ctr">
                        <a:lnSpc>
                          <a:spcPct val="115000"/>
                        </a:lnSpc>
                        <a:spcAft>
                          <a:spcPts val="0"/>
                        </a:spcAft>
                      </a:pPr>
                      <a:r>
                        <a:rPr lang="ru-RU" sz="1000" b="1" dirty="0">
                          <a:solidFill>
                            <a:schemeClr val="bg1"/>
                          </a:solidFill>
                          <a:effectLst/>
                        </a:rPr>
                        <a:t>2. Обучение муниципальных служащих, впервые поступивших на муниципальную службу для замещения должностей, включенных в перечни, установленные нормативными правовыми актами Российской Федерации, по образовательным программам в области противодействия коррупции.</a:t>
                      </a:r>
                      <a:endParaRPr lang="ru-RU" sz="1000" b="1" dirty="0">
                        <a:solidFill>
                          <a:schemeClr val="bg1"/>
                        </a:solidFill>
                        <a:effectLst/>
                        <a:latin typeface="Calibri"/>
                        <a:ea typeface="Calibri"/>
                        <a:cs typeface="Times New Roman"/>
                      </a:endParaRPr>
                    </a:p>
                  </a:txBody>
                  <a:tcPr marL="48639" marR="48639" marT="0" marB="0"/>
                </a:tc>
              </a:tr>
              <a:tr h="346041">
                <a:tc>
                  <a:txBody>
                    <a:bodyPr/>
                    <a:lstStyle/>
                    <a:p>
                      <a:pPr algn="ctr">
                        <a:lnSpc>
                          <a:spcPct val="115000"/>
                        </a:lnSpc>
                        <a:spcAft>
                          <a:spcPts val="0"/>
                        </a:spcAft>
                      </a:pPr>
                      <a:r>
                        <a:rPr lang="ru-RU" sz="1000" b="1" dirty="0" smtClean="0">
                          <a:solidFill>
                            <a:schemeClr val="bg1"/>
                          </a:solidFill>
                          <a:effectLst/>
                          <a:latin typeface="Calibri"/>
                          <a:ea typeface="Calibri"/>
                          <a:cs typeface="Times New Roman"/>
                        </a:rPr>
                        <a:t>10</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1</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1</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Выполняется</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Осуществляется</a:t>
                      </a:r>
                      <a:endParaRPr lang="ru-RU" sz="1000" b="1" dirty="0">
                        <a:solidFill>
                          <a:schemeClr val="bg1"/>
                        </a:solidFill>
                        <a:effectLst/>
                        <a:latin typeface="Calibri"/>
                        <a:ea typeface="Calibri"/>
                        <a:cs typeface="Times New Roman"/>
                      </a:endParaRPr>
                    </a:p>
                  </a:txBody>
                  <a:tcPr marL="48639" marR="48639" marT="0" marB="0"/>
                </a:tc>
                <a:tc>
                  <a:txBody>
                    <a:bodyPr/>
                    <a:lstStyle/>
                    <a:p>
                      <a:pPr algn="ctr">
                        <a:lnSpc>
                          <a:spcPct val="115000"/>
                        </a:lnSpc>
                        <a:spcAft>
                          <a:spcPts val="0"/>
                        </a:spcAft>
                      </a:pPr>
                      <a:r>
                        <a:rPr lang="ru-RU" sz="1000" b="1" dirty="0">
                          <a:solidFill>
                            <a:schemeClr val="bg1"/>
                          </a:solidFill>
                          <a:effectLst/>
                        </a:rPr>
                        <a:t>Запланировано </a:t>
                      </a:r>
                    </a:p>
                    <a:p>
                      <a:pPr algn="ctr">
                        <a:lnSpc>
                          <a:spcPct val="115000"/>
                        </a:lnSpc>
                        <a:spcAft>
                          <a:spcPts val="0"/>
                        </a:spcAft>
                      </a:pPr>
                      <a:r>
                        <a:rPr lang="ru-RU" sz="1000" b="1" dirty="0">
                          <a:solidFill>
                            <a:schemeClr val="bg1"/>
                          </a:solidFill>
                          <a:effectLst/>
                        </a:rPr>
                        <a:t>в </a:t>
                      </a:r>
                      <a:r>
                        <a:rPr lang="ru-RU" sz="1000" b="1" dirty="0" smtClean="0">
                          <a:solidFill>
                            <a:schemeClr val="bg1"/>
                          </a:solidFill>
                          <a:effectLst/>
                        </a:rPr>
                        <a:t>2020году</a:t>
                      </a:r>
                      <a:endParaRPr lang="ru-RU" sz="1000" b="1" dirty="0">
                        <a:solidFill>
                          <a:schemeClr val="bg1"/>
                        </a:solidFill>
                        <a:effectLst/>
                        <a:latin typeface="Calibri"/>
                        <a:ea typeface="Calibri"/>
                        <a:cs typeface="Times New Roman"/>
                      </a:endParaRPr>
                    </a:p>
                  </a:txBody>
                  <a:tcPr marL="48639" marR="48639" marT="0" marB="0"/>
                </a:tc>
              </a:tr>
            </a:tbl>
          </a:graphicData>
        </a:graphic>
      </p:graphicFrame>
    </p:spTree>
    <p:extLst>
      <p:ext uri="{BB962C8B-B14F-4D97-AF65-F5344CB8AC3E}">
        <p14:creationId xmlns:p14="http://schemas.microsoft.com/office/powerpoint/2010/main" val="1607308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46337116"/>
              </p:ext>
            </p:extLst>
          </p:nvPr>
        </p:nvGraphicFramePr>
        <p:xfrm>
          <a:off x="179512" y="332656"/>
          <a:ext cx="8784976" cy="6297041"/>
        </p:xfrm>
        <a:graphic>
          <a:graphicData uri="http://schemas.openxmlformats.org/drawingml/2006/table">
            <a:tbl>
              <a:tblPr firstRow="1" firstCol="1" bandRow="1">
                <a:tableStyleId>{5C22544A-7EE6-4342-B048-85BDC9FD1C3A}</a:tableStyleId>
              </a:tblPr>
              <a:tblGrid>
                <a:gridCol w="1346079"/>
                <a:gridCol w="1345522"/>
                <a:gridCol w="1186963"/>
                <a:gridCol w="1662083"/>
                <a:gridCol w="1820085"/>
                <a:gridCol w="1424244"/>
              </a:tblGrid>
              <a:tr h="4161749">
                <a:tc>
                  <a:txBody>
                    <a:bodyPr/>
                    <a:lstStyle/>
                    <a:p>
                      <a:pPr algn="ctr">
                        <a:lnSpc>
                          <a:spcPct val="115000"/>
                        </a:lnSpc>
                        <a:spcAft>
                          <a:spcPts val="0"/>
                        </a:spcAft>
                      </a:pPr>
                      <a:r>
                        <a:rPr lang="ru-RU" sz="1200" b="1" dirty="0">
                          <a:solidFill>
                            <a:schemeClr val="bg1"/>
                          </a:solidFill>
                          <a:effectLst/>
                        </a:rPr>
                        <a:t>Публикация на сайте муниципального округа Митино нормативных правовых актов, затрагивающих интере­сы жителей, информации о порядке и условиях оказа­ния услуг населению.</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solidFill>
                            <a:schemeClr val="bg1"/>
                          </a:solidFill>
                          <a:effectLst/>
                        </a:rPr>
                        <a:t>Информирование жителей о мерах, принимаемых в муниципальном округе Митино по противодей­ствию коррупции, через средства массовой инфор­мации и информационно-телекоммуникационную сеть «Интернет».</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solidFill>
                            <a:schemeClr val="bg1"/>
                          </a:solidFill>
                          <a:effectLst/>
                        </a:rPr>
                        <a:t>Осуществление «обратной связи» с населением в целях выявления фактов коррупции в органах местного самоуправления муниципального округа Митино, в том числе с использованием сайта муниципального округа Митино</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solidFill>
                            <a:schemeClr val="bg1"/>
                          </a:solidFill>
                          <a:effectLst/>
                        </a:rPr>
                        <a:t>Размещение на сайте сведений о доходах, расходах, об имуществе и обязательствах имущественного характера муниципальных служащих аппарата Совета депутатов муниципального округа Митино и членов их семей.</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solidFill>
                            <a:schemeClr val="bg1"/>
                          </a:solidFill>
                          <a:effectLst/>
                        </a:rPr>
                        <a:t>Размещение на сайте сведений о доходах, расходах, об имуществе и обязательствах имущественного ха­рактера лиц, замещающих муниципальные должности, и членов их семей.</a:t>
                      </a:r>
                      <a:endParaRPr lang="ru-RU" sz="1200" b="1" dirty="0">
                        <a:solidFill>
                          <a:schemeClr val="bg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solidFill>
                            <a:schemeClr val="bg1"/>
                          </a:solidFill>
                          <a:effectLst/>
                        </a:rPr>
                        <a:t>Проверка достоверности и полноты сведений, представляемых гражданами, претенду­ющими на замещение должностей муниципальной службы в муниципальном округе Митино, муниципальными служащими муниципального округа Митино, и соблюдения муниципаль­ными служащими требований к служебному поведению.</a:t>
                      </a:r>
                      <a:endParaRPr lang="ru-RU" sz="1200" b="1" dirty="0">
                        <a:solidFill>
                          <a:schemeClr val="bg1"/>
                        </a:solidFill>
                        <a:effectLst/>
                        <a:latin typeface="Calibri"/>
                        <a:ea typeface="Calibri"/>
                        <a:cs typeface="Times New Roman"/>
                      </a:endParaRPr>
                    </a:p>
                  </a:txBody>
                  <a:tcPr marL="59623" marR="59623" marT="0" marB="0"/>
                </a:tc>
              </a:tr>
              <a:tr h="1505621">
                <a:tc>
                  <a:txBody>
                    <a:bodyPr/>
                    <a:lstStyle/>
                    <a:p>
                      <a:pPr algn="ctr">
                        <a:lnSpc>
                          <a:spcPct val="115000"/>
                        </a:lnSpc>
                        <a:spcAft>
                          <a:spcPts val="0"/>
                        </a:spcAft>
                      </a:pPr>
                      <a:r>
                        <a:rPr lang="ru-RU" sz="1200" b="1" dirty="0">
                          <a:solidFill>
                            <a:schemeClr val="tx1"/>
                          </a:solidFill>
                          <a:effectLst/>
                        </a:rPr>
                        <a:t>Выполняется</a:t>
                      </a:r>
                      <a:endParaRPr lang="ru-RU" sz="1200" b="1" dirty="0">
                        <a:solidFill>
                          <a:schemeClr val="tx1"/>
                        </a:solidFill>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Осуществляется</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Фактов коррупции</a:t>
                      </a:r>
                    </a:p>
                    <a:p>
                      <a:pPr algn="ctr">
                        <a:lnSpc>
                          <a:spcPct val="115000"/>
                        </a:lnSpc>
                        <a:spcAft>
                          <a:spcPts val="0"/>
                        </a:spcAft>
                      </a:pPr>
                      <a:r>
                        <a:rPr lang="ru-RU" sz="1200" b="1" dirty="0">
                          <a:effectLst/>
                        </a:rPr>
                        <a:t>в ОМС МО Митино </a:t>
                      </a:r>
                      <a:br>
                        <a:rPr lang="ru-RU" sz="1200" b="1" dirty="0">
                          <a:effectLst/>
                        </a:rPr>
                      </a:br>
                      <a:r>
                        <a:rPr lang="ru-RU" sz="1200" b="1" dirty="0">
                          <a:effectLst/>
                        </a:rPr>
                        <a:t>не выявлено</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Осуществляется </a:t>
                      </a:r>
                    </a:p>
                    <a:p>
                      <a:pPr algn="ctr">
                        <a:lnSpc>
                          <a:spcPct val="115000"/>
                        </a:lnSpc>
                        <a:spcAft>
                          <a:spcPts val="0"/>
                        </a:spcAft>
                      </a:pPr>
                      <a:r>
                        <a:rPr lang="ru-RU" sz="1200" b="1" dirty="0">
                          <a:effectLst/>
                        </a:rPr>
                        <a:t>в установленный действующим законодательством срок</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Осуществляется </a:t>
                      </a:r>
                    </a:p>
                    <a:p>
                      <a:pPr algn="ctr">
                        <a:lnSpc>
                          <a:spcPct val="115000"/>
                        </a:lnSpc>
                        <a:spcAft>
                          <a:spcPts val="0"/>
                        </a:spcAft>
                      </a:pPr>
                      <a:r>
                        <a:rPr lang="ru-RU" sz="1200" b="1" dirty="0">
                          <a:effectLst/>
                        </a:rPr>
                        <a:t>в установленный действующим законодательством срок</a:t>
                      </a:r>
                      <a:endParaRPr lang="ru-RU" sz="1200" b="1" dirty="0">
                        <a:effectLst/>
                        <a:latin typeface="Calibri"/>
                        <a:ea typeface="Calibri"/>
                        <a:cs typeface="Times New Roman"/>
                      </a:endParaRPr>
                    </a:p>
                  </a:txBody>
                  <a:tcPr marL="59623" marR="59623" marT="0" marB="0"/>
                </a:tc>
                <a:tc>
                  <a:txBody>
                    <a:bodyPr/>
                    <a:lstStyle/>
                    <a:p>
                      <a:pPr algn="ctr">
                        <a:lnSpc>
                          <a:spcPct val="115000"/>
                        </a:lnSpc>
                        <a:spcAft>
                          <a:spcPts val="0"/>
                        </a:spcAft>
                      </a:pPr>
                      <a:r>
                        <a:rPr lang="ru-RU" sz="1200" b="1" dirty="0">
                          <a:effectLst/>
                        </a:rPr>
                        <a:t>Проводится в отношении лиц, замещающих муниципальные должности с высокими коррупционными рисками</a:t>
                      </a:r>
                      <a:endParaRPr lang="ru-RU" sz="1200" b="1" dirty="0">
                        <a:effectLst/>
                        <a:latin typeface="Calibri"/>
                        <a:ea typeface="Calibri"/>
                        <a:cs typeface="Times New Roman"/>
                      </a:endParaRPr>
                    </a:p>
                  </a:txBody>
                  <a:tcPr marL="59623" marR="59623" marT="0" marB="0"/>
                </a:tc>
              </a:tr>
            </a:tbl>
          </a:graphicData>
        </a:graphic>
      </p:graphicFrame>
    </p:spTree>
    <p:extLst>
      <p:ext uri="{BB962C8B-B14F-4D97-AF65-F5344CB8AC3E}">
        <p14:creationId xmlns:p14="http://schemas.microsoft.com/office/powerpoint/2010/main" val="588297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ea typeface="Verdana" pitchFamily="34" charset="0"/>
                <a:cs typeface="Verdana" pitchFamily="34" charset="0"/>
              </a:rPr>
              <a:t>Призыв граждан района Митино</a:t>
            </a:r>
            <a:b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ea typeface="Verdana" pitchFamily="34" charset="0"/>
                <a:cs typeface="Verdana" pitchFamily="34" charset="0"/>
              </a:rPr>
            </a:br>
            <a: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ea typeface="Verdana" pitchFamily="34" charset="0"/>
                <a:cs typeface="Verdana" pitchFamily="34" charset="0"/>
              </a:rPr>
              <a:t> на военную службу в </a:t>
            </a:r>
            <a:r>
              <a:rPr lang="ru-RU" altLang="ru-RU" sz="2800" b="1" cap="none" dirty="0" smtClean="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ea typeface="Verdana" pitchFamily="34" charset="0"/>
                <a:cs typeface="Verdana" pitchFamily="34" charset="0"/>
              </a:rPr>
              <a:t>2019 </a:t>
            </a:r>
            <a: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ea typeface="Verdana" pitchFamily="34" charset="0"/>
                <a:cs typeface="Verdana" pitchFamily="34" charset="0"/>
              </a:rPr>
              <a:t>году</a:t>
            </a:r>
            <a:br>
              <a:rPr lang="ru-RU" altLang="ru-RU" sz="28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panose="020B0603020202020204" pitchFamily="34" charset="0"/>
                <a:ea typeface="Verdana" pitchFamily="34" charset="0"/>
                <a:cs typeface="Verdana" pitchFamily="34" charset="0"/>
              </a:rPr>
            </a:br>
            <a:endParaRPr lang="ru-RU" sz="2800" dirty="0"/>
          </a:p>
        </p:txBody>
      </p:sp>
      <p:pic>
        <p:nvPicPr>
          <p:cNvPr id="5" name="Picture 2" descr="Z:\ОРГОТДЕЛ\Отчет Главы МО за 2013-2015\IMG_2062.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28800"/>
            <a:ext cx="3657600" cy="2507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Z:\ОРГОТДЕЛ\Отчет Главы МО за 2013-2015\IMG_2091.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28800"/>
            <a:ext cx="3657600" cy="245247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33485" y="4221088"/>
            <a:ext cx="8064896" cy="2031325"/>
          </a:xfrm>
          <a:prstGeom prst="rect">
            <a:avLst/>
          </a:prstGeom>
        </p:spPr>
        <p:txBody>
          <a:bodyPr wrap="square">
            <a:spAutoFit/>
          </a:bodyPr>
          <a:lstStyle/>
          <a:p>
            <a:r>
              <a:rPr lang="ru-RU" b="1" dirty="0"/>
              <a:t>В отчетный период на территории района Митино проведено две призывные кампании: весной и осенью.</a:t>
            </a:r>
          </a:p>
          <a:p>
            <a:endParaRPr lang="ru-RU" b="1" dirty="0"/>
          </a:p>
          <a:p>
            <a:pPr algn="just"/>
            <a:r>
              <a:rPr lang="ru-RU" b="1" dirty="0"/>
              <a:t>Проведено плановых заседаний призывной комиссии района Митино: за весеннюю призывную кампанию – 28; осеннюю призывную кампанию – 26.</a:t>
            </a:r>
          </a:p>
          <a:p>
            <a:pPr algn="just"/>
            <a:endParaRPr lang="ru-RU" dirty="0">
              <a:solidFill>
                <a:srgbClr val="FFC000"/>
              </a:solidFill>
            </a:endParaRPr>
          </a:p>
          <a:p>
            <a:r>
              <a:rPr lang="ru-RU" b="1" dirty="0">
                <a:solidFill>
                  <a:srgbClr val="C00000"/>
                </a:solidFill>
              </a:rPr>
              <a:t>План призыва в </a:t>
            </a:r>
            <a:r>
              <a:rPr lang="ru-RU" b="1" dirty="0" smtClean="0">
                <a:solidFill>
                  <a:srgbClr val="C00000"/>
                </a:solidFill>
              </a:rPr>
              <a:t>2019 </a:t>
            </a:r>
            <a:r>
              <a:rPr lang="ru-RU" b="1" dirty="0">
                <a:solidFill>
                  <a:srgbClr val="C00000"/>
                </a:solidFill>
              </a:rPr>
              <a:t>году выполнен на 100%.</a:t>
            </a:r>
          </a:p>
        </p:txBody>
      </p:sp>
    </p:spTree>
    <p:extLst>
      <p:ext uri="{BB962C8B-B14F-4D97-AF65-F5344CB8AC3E}">
        <p14:creationId xmlns:p14="http://schemas.microsoft.com/office/powerpoint/2010/main" val="3405453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416824" cy="994122"/>
          </a:xfrm>
        </p:spPr>
        <p:txBody>
          <a:bodyPr/>
          <a:lstStyle/>
          <a:p>
            <a:pPr algn="ctr"/>
            <a:r>
              <a:rPr lang="ru-RU" sz="32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Информирование</a:t>
            </a:r>
            <a:endParaRPr lang="ru-RU" dirty="0"/>
          </a:p>
        </p:txBody>
      </p:sp>
      <p:pic>
        <p:nvPicPr>
          <p:cNvPr id="3" name="Picture 3" descr="F:\ФОТО ИНФОРМИРОВАНИЕ\фото 1.JPG"/>
          <p:cNvPicPr>
            <a:picLocks noChangeAspect="1" noChangeArrowheads="1"/>
          </p:cNvPicPr>
          <p:nvPr/>
        </p:nvPicPr>
        <p:blipFill>
          <a:blip r:embed="rId2" cstate="print"/>
          <a:srcRect/>
          <a:stretch>
            <a:fillRect/>
          </a:stretch>
        </p:blipFill>
        <p:spPr bwMode="auto">
          <a:xfrm>
            <a:off x="83151" y="1196752"/>
            <a:ext cx="2565200" cy="3808878"/>
          </a:xfrm>
          <a:prstGeom prst="rect">
            <a:avLst/>
          </a:prstGeom>
          <a:noFill/>
        </p:spPr>
      </p:pic>
      <p:pic>
        <p:nvPicPr>
          <p:cNvPr id="4" name="Picture 4" descr="F:\ФОТО ИНФОРМИРОВАНИЕ\фото 2.JPG"/>
          <p:cNvPicPr>
            <a:picLocks noChangeAspect="1" noChangeArrowheads="1"/>
          </p:cNvPicPr>
          <p:nvPr/>
        </p:nvPicPr>
        <p:blipFill>
          <a:blip r:embed="rId3" cstate="print"/>
          <a:srcRect/>
          <a:stretch>
            <a:fillRect/>
          </a:stretch>
        </p:blipFill>
        <p:spPr bwMode="auto">
          <a:xfrm>
            <a:off x="2655654" y="1293469"/>
            <a:ext cx="2952328" cy="2774516"/>
          </a:xfrm>
          <a:prstGeom prst="rect">
            <a:avLst/>
          </a:prstGeom>
          <a:noFill/>
        </p:spPr>
      </p:pic>
      <p:pic>
        <p:nvPicPr>
          <p:cNvPr id="5" name="Picture 5" descr="F:\ФОТО ИНФОРМИРОВАНИЕ\фото 3.JPG"/>
          <p:cNvPicPr>
            <a:picLocks noChangeAspect="1" noChangeArrowheads="1"/>
          </p:cNvPicPr>
          <p:nvPr/>
        </p:nvPicPr>
        <p:blipFill>
          <a:blip r:embed="rId4" cstate="print"/>
          <a:srcRect/>
          <a:stretch>
            <a:fillRect/>
          </a:stretch>
        </p:blipFill>
        <p:spPr bwMode="auto">
          <a:xfrm>
            <a:off x="5580112" y="1484784"/>
            <a:ext cx="3312369" cy="2695110"/>
          </a:xfrm>
          <a:prstGeom prst="rect">
            <a:avLst/>
          </a:prstGeom>
          <a:noFill/>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584" y="4036763"/>
            <a:ext cx="4146690" cy="270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F:\ФОТО ИНФОРМИРОВАНИЕ\фото 4.JPG"/>
          <p:cNvPicPr>
            <a:picLocks noChangeAspect="1" noChangeArrowheads="1"/>
          </p:cNvPicPr>
          <p:nvPr/>
        </p:nvPicPr>
        <p:blipFill>
          <a:blip r:embed="rId6" cstate="print"/>
          <a:srcRect/>
          <a:stretch>
            <a:fillRect/>
          </a:stretch>
        </p:blipFill>
        <p:spPr bwMode="auto">
          <a:xfrm>
            <a:off x="4716016" y="4092062"/>
            <a:ext cx="4294214" cy="2510690"/>
          </a:xfrm>
          <a:prstGeom prst="rect">
            <a:avLst/>
          </a:prstGeom>
          <a:noFill/>
        </p:spPr>
      </p:pic>
    </p:spTree>
    <p:extLst>
      <p:ext uri="{BB962C8B-B14F-4D97-AF65-F5344CB8AC3E}">
        <p14:creationId xmlns:p14="http://schemas.microsoft.com/office/powerpoint/2010/main" val="334255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7774632" cy="922114"/>
          </a:xfrm>
        </p:spPr>
        <p:txBody>
          <a:bodyPr>
            <a:normAutofit fontScale="90000"/>
          </a:bodyPr>
          <a:lstStyle/>
          <a:p>
            <a:pPr algn="ctr"/>
            <a:r>
              <a:rPr 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rPr>
              <a:t>Заседания Совета депутатов </a:t>
            </a:r>
            <a:br>
              <a:rPr 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rPr>
            </a:br>
            <a:r>
              <a:rPr lang="ru-RU"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rPr>
              <a:t>(созыв 2017 года)</a:t>
            </a:r>
            <a:r>
              <a:rPr lang="en-US"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rPr>
              <a:t/>
            </a:r>
            <a:br>
              <a:rPr lang="en-US"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rPr>
            </a:br>
            <a:endParaRPr lang="ru-RU" dirty="0"/>
          </a:p>
        </p:txBody>
      </p:sp>
      <p:pic>
        <p:nvPicPr>
          <p:cNvPr id="1026" name="Picture 2" descr="Z:\ОРГОТДЕЛ\Презентация в 2020 году за 2019 год\фото - заседания\457A30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500544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ОРГОТДЕЛ\Презентация в 2020 году за 2019 год\фото - заседания\457A89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3140968"/>
            <a:ext cx="4320143"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70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ОРГОТДЕЛ\Презентация в 2020 году за 2019 год\фото - заседания\457A05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4968167" cy="33123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ОРГОТДЕЛ\Презентация в 2020 году за 2019 год\фото - заседания\457A88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140968"/>
            <a:ext cx="4859943"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9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16632"/>
            <a:ext cx="7846640" cy="864096"/>
          </a:xfrm>
        </p:spPr>
        <p:txBody>
          <a:bodyPr>
            <a:normAutofit fontScale="90000"/>
          </a:bodyPr>
          <a:lstStyle/>
          <a:p>
            <a:pPr algn="ct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Решения, </a:t>
            </a:r>
            <a:b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br>
            <a:r>
              <a:rPr lang="ru-RU" sz="2400" b="1" cap="none" dirty="0">
                <a:ln w="18000">
                  <a:solidFill>
                    <a:srgbClr val="A5644E">
                      <a:satMod val="140000"/>
                    </a:srgbClr>
                  </a:solidFill>
                  <a:prstDash val="solid"/>
                  <a:miter lim="800000"/>
                </a:ln>
                <a:solidFill>
                  <a:srgbClr val="00B050"/>
                </a:solidFill>
                <a:effectLst>
                  <a:outerShdw blurRad="25500" dist="23000" dir="7020000" algn="tl">
                    <a:srgbClr val="000000">
                      <a:alpha val="50000"/>
                    </a:srgbClr>
                  </a:outerShdw>
                </a:effectLst>
                <a:latin typeface="Trebuchet MS"/>
              </a:rPr>
              <a:t>принятые на заседаниях представительного органа местного самоуправления</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803865436"/>
              </p:ext>
            </p:extLst>
          </p:nvPr>
        </p:nvGraphicFramePr>
        <p:xfrm>
          <a:off x="467544" y="1124745"/>
          <a:ext cx="8350696" cy="5456239"/>
        </p:xfrm>
        <a:graphic>
          <a:graphicData uri="http://schemas.openxmlformats.org/drawingml/2006/table">
            <a:tbl>
              <a:tblPr firstRow="1" bandRow="1">
                <a:tableStyleId>{5C22544A-7EE6-4342-B048-85BDC9FD1C3A}</a:tableStyleId>
              </a:tblPr>
              <a:tblGrid>
                <a:gridCol w="5487679"/>
                <a:gridCol w="921035"/>
                <a:gridCol w="936104"/>
                <a:gridCol w="1005878"/>
              </a:tblGrid>
              <a:tr h="462521">
                <a:tc>
                  <a:txBody>
                    <a:bodyPr/>
                    <a:lstStyle/>
                    <a:p>
                      <a:pPr algn="ctr"/>
                      <a:r>
                        <a:rPr lang="ru-RU" sz="1400" dirty="0" smtClean="0">
                          <a:solidFill>
                            <a:schemeClr val="bg1"/>
                          </a:solidFill>
                        </a:rPr>
                        <a:t>Наименование</a:t>
                      </a:r>
                      <a:endParaRPr lang="ru-RU" sz="1400" dirty="0">
                        <a:solidFill>
                          <a:schemeClr val="bg1"/>
                        </a:solidFill>
                      </a:endParaRPr>
                    </a:p>
                  </a:txBody>
                  <a:tcPr/>
                </a:tc>
                <a:tc>
                  <a:txBody>
                    <a:bodyPr/>
                    <a:lstStyle/>
                    <a:p>
                      <a:pPr algn="ctr"/>
                      <a:r>
                        <a:rPr lang="en-US" sz="1400" dirty="0" smtClean="0">
                          <a:solidFill>
                            <a:schemeClr val="bg1"/>
                          </a:solidFill>
                        </a:rPr>
                        <a:t>2017</a:t>
                      </a:r>
                      <a:endParaRPr lang="ru-RU" sz="1400" dirty="0" smtClean="0">
                        <a:solidFill>
                          <a:schemeClr val="bg1"/>
                        </a:solidFill>
                      </a:endParaRPr>
                    </a:p>
                    <a:p>
                      <a:pPr algn="ctr"/>
                      <a:r>
                        <a:rPr lang="ru-RU" sz="1400" dirty="0" smtClean="0">
                          <a:solidFill>
                            <a:schemeClr val="bg1"/>
                          </a:solidFill>
                        </a:rPr>
                        <a:t>год</a:t>
                      </a:r>
                      <a:endParaRPr lang="ru-RU" sz="1400" dirty="0">
                        <a:solidFill>
                          <a:schemeClr val="bg1"/>
                        </a:solidFill>
                      </a:endParaRPr>
                    </a:p>
                  </a:txBody>
                  <a:tcPr/>
                </a:tc>
                <a:tc>
                  <a:txBody>
                    <a:bodyPr/>
                    <a:lstStyle/>
                    <a:p>
                      <a:pPr algn="ctr"/>
                      <a:r>
                        <a:rPr lang="ru-RU" sz="1400" dirty="0" smtClean="0">
                          <a:solidFill>
                            <a:schemeClr val="bg1"/>
                          </a:solidFill>
                        </a:rPr>
                        <a:t>2018</a:t>
                      </a:r>
                    </a:p>
                    <a:p>
                      <a:pPr algn="ctr"/>
                      <a:r>
                        <a:rPr lang="ru-RU" sz="1400" dirty="0" smtClean="0">
                          <a:solidFill>
                            <a:schemeClr val="bg1"/>
                          </a:solidFill>
                        </a:rPr>
                        <a:t> год</a:t>
                      </a:r>
                      <a:endParaRPr lang="ru-RU" sz="1400" dirty="0">
                        <a:solidFill>
                          <a:schemeClr val="bg1"/>
                        </a:solidFill>
                      </a:endParaRPr>
                    </a:p>
                  </a:txBody>
                  <a:tcPr/>
                </a:tc>
                <a:tc>
                  <a:txBody>
                    <a:bodyPr/>
                    <a:lstStyle/>
                    <a:p>
                      <a:pPr algn="ctr"/>
                      <a:r>
                        <a:rPr lang="ru-RU" sz="1400" dirty="0" smtClean="0">
                          <a:solidFill>
                            <a:schemeClr val="bg1"/>
                          </a:solidFill>
                        </a:rPr>
                        <a:t>2019 </a:t>
                      </a:r>
                    </a:p>
                    <a:p>
                      <a:pPr algn="ctr"/>
                      <a:r>
                        <a:rPr lang="ru-RU" sz="1400" dirty="0" smtClean="0">
                          <a:solidFill>
                            <a:schemeClr val="bg1"/>
                          </a:solidFill>
                        </a:rPr>
                        <a:t>год</a:t>
                      </a:r>
                      <a:endParaRPr lang="ru-RU" sz="1400" dirty="0">
                        <a:solidFill>
                          <a:schemeClr val="bg1"/>
                        </a:solidFill>
                      </a:endParaRPr>
                    </a:p>
                  </a:txBody>
                  <a:tcPr/>
                </a:tc>
              </a:tr>
              <a:tr h="80933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300" b="1" i="0" u="none" strike="noStrike" kern="1200" cap="none" spc="0" normalizeH="0" baseline="0" noProof="0" dirty="0" smtClean="0">
                          <a:ln>
                            <a:noFill/>
                          </a:ln>
                          <a:solidFill>
                            <a:srgbClr val="C00000"/>
                          </a:solidFill>
                          <a:effectLst/>
                          <a:uLnTx/>
                          <a:uFillTx/>
                          <a:latin typeface="Times New Roman"/>
                          <a:ea typeface="Calibri"/>
                          <a:cs typeface="Times New Roman"/>
                        </a:rPr>
                        <a:t>Проведено заседаний представительного органа местного самоуправления, всего</a:t>
                      </a:r>
                      <a:endParaRPr lang="ru-RU" sz="1300" dirty="0">
                        <a:solidFill>
                          <a:srgbClr val="C00000"/>
                        </a:solidFill>
                      </a:endParaRPr>
                    </a:p>
                  </a:txBody>
                  <a:tcPr/>
                </a:tc>
                <a:tc>
                  <a:txBody>
                    <a:bodyPr/>
                    <a:lstStyle/>
                    <a:p>
                      <a:pPr algn="ctr"/>
                      <a:r>
                        <a:rPr lang="ru-RU" sz="1200" b="1" dirty="0" smtClean="0">
                          <a:solidFill>
                            <a:schemeClr val="bg1"/>
                          </a:solidFill>
                        </a:rPr>
                        <a:t>18</a:t>
                      </a:r>
                      <a:endParaRPr lang="ru-RU" sz="1200" b="1" dirty="0">
                        <a:solidFill>
                          <a:schemeClr val="bg1"/>
                        </a:solidFill>
                      </a:endParaRPr>
                    </a:p>
                  </a:txBody>
                  <a:tcPr/>
                </a:tc>
                <a:tc>
                  <a:txBody>
                    <a:bodyPr/>
                    <a:lstStyle/>
                    <a:p>
                      <a:pPr algn="ctr"/>
                      <a:r>
                        <a:rPr lang="ru-RU" sz="1200" b="1" dirty="0" smtClean="0">
                          <a:solidFill>
                            <a:schemeClr val="bg1"/>
                          </a:solidFill>
                        </a:rPr>
                        <a:t>18</a:t>
                      </a:r>
                      <a:endParaRPr lang="ru-RU" sz="1200" b="1" dirty="0">
                        <a:solidFill>
                          <a:schemeClr val="bg1"/>
                        </a:solidFill>
                      </a:endParaRPr>
                    </a:p>
                  </a:txBody>
                  <a:tcPr/>
                </a:tc>
                <a:tc>
                  <a:txBody>
                    <a:bodyPr/>
                    <a:lstStyle/>
                    <a:p>
                      <a:pPr algn="ctr"/>
                      <a:r>
                        <a:rPr lang="ru-RU" sz="1200" b="1" dirty="0" smtClean="0">
                          <a:solidFill>
                            <a:schemeClr val="bg1"/>
                          </a:solidFill>
                        </a:rPr>
                        <a:t>15</a:t>
                      </a:r>
                      <a:endParaRPr lang="ru-RU" sz="1200" b="1" dirty="0">
                        <a:solidFill>
                          <a:schemeClr val="bg1"/>
                        </a:solidFill>
                      </a:endParaRPr>
                    </a:p>
                  </a:txBody>
                  <a:tcPr/>
                </a:tc>
              </a:tr>
              <a:tr h="485735">
                <a:tc>
                  <a:txBody>
                    <a:bodyPr/>
                    <a:lstStyle/>
                    <a:p>
                      <a:pPr>
                        <a:lnSpc>
                          <a:spcPct val="115000"/>
                        </a:lnSpc>
                        <a:spcAft>
                          <a:spcPts val="0"/>
                        </a:spcAft>
                      </a:pPr>
                      <a:r>
                        <a:rPr lang="ru-RU" sz="1300" b="1" dirty="0">
                          <a:solidFill>
                            <a:srgbClr val="C00000"/>
                          </a:solidFill>
                          <a:effectLst/>
                          <a:latin typeface="Times New Roman"/>
                          <a:ea typeface="Calibri"/>
                          <a:cs typeface="Times New Roman"/>
                        </a:rPr>
                        <a:t>Рассмотрено вопросов, всего</a:t>
                      </a:r>
                      <a:endParaRPr lang="ru-RU" sz="1300" dirty="0">
                        <a:solidFill>
                          <a:srgbClr val="C00000"/>
                        </a:solidFill>
                        <a:effectLst/>
                        <a:latin typeface="Calibri"/>
                        <a:ea typeface="Calibri"/>
                        <a:cs typeface="Times New Roman"/>
                      </a:endParaRPr>
                    </a:p>
                    <a:p>
                      <a:pPr>
                        <a:lnSpc>
                          <a:spcPct val="115000"/>
                        </a:lnSpc>
                        <a:spcAft>
                          <a:spcPts val="0"/>
                        </a:spcAft>
                      </a:pPr>
                      <a:r>
                        <a:rPr lang="ru-RU" sz="1300" b="1"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2720" marR="52720" marT="0" marB="0"/>
                </a:tc>
                <a:tc>
                  <a:txBody>
                    <a:bodyPr/>
                    <a:lstStyle/>
                    <a:p>
                      <a:pPr algn="ctr"/>
                      <a:r>
                        <a:rPr lang="ru-RU" sz="1200" b="1" dirty="0" smtClean="0">
                          <a:solidFill>
                            <a:schemeClr val="bg1"/>
                          </a:solidFill>
                        </a:rPr>
                        <a:t>132</a:t>
                      </a:r>
                      <a:endParaRPr lang="ru-RU" sz="1200" b="1" dirty="0">
                        <a:solidFill>
                          <a:schemeClr val="bg1"/>
                        </a:solidFill>
                      </a:endParaRPr>
                    </a:p>
                  </a:txBody>
                  <a:tcPr/>
                </a:tc>
                <a:tc>
                  <a:txBody>
                    <a:bodyPr/>
                    <a:lstStyle/>
                    <a:p>
                      <a:pPr algn="ctr"/>
                      <a:r>
                        <a:rPr lang="ru-RU" sz="1200" b="1" dirty="0" smtClean="0">
                          <a:solidFill>
                            <a:schemeClr val="bg1"/>
                          </a:solidFill>
                        </a:rPr>
                        <a:t>141</a:t>
                      </a:r>
                      <a:endParaRPr lang="ru-RU" sz="1200" b="1" dirty="0">
                        <a:solidFill>
                          <a:schemeClr val="bg1"/>
                        </a:solidFill>
                      </a:endParaRPr>
                    </a:p>
                  </a:txBody>
                  <a:tcPr/>
                </a:tc>
                <a:tc>
                  <a:txBody>
                    <a:bodyPr/>
                    <a:lstStyle/>
                    <a:p>
                      <a:pPr algn="ctr"/>
                      <a:r>
                        <a:rPr lang="ru-RU" sz="1200" b="1" dirty="0" smtClean="0">
                          <a:solidFill>
                            <a:schemeClr val="bg1"/>
                          </a:solidFill>
                        </a:rPr>
                        <a:t>148</a:t>
                      </a:r>
                      <a:endParaRPr lang="ru-RU" sz="1200" b="1" dirty="0">
                        <a:solidFill>
                          <a:schemeClr val="bg1"/>
                        </a:solidFill>
                      </a:endParaRPr>
                    </a:p>
                  </a:txBody>
                  <a:tcPr/>
                </a:tc>
              </a:tr>
              <a:tr h="485735">
                <a:tc>
                  <a:txBody>
                    <a:bodyPr/>
                    <a:lstStyle/>
                    <a:p>
                      <a:pPr>
                        <a:lnSpc>
                          <a:spcPct val="115000"/>
                        </a:lnSpc>
                        <a:spcAft>
                          <a:spcPts val="0"/>
                        </a:spcAft>
                      </a:pPr>
                      <a:r>
                        <a:rPr lang="ru-RU" sz="1300" b="1" dirty="0">
                          <a:solidFill>
                            <a:srgbClr val="C00000"/>
                          </a:solidFill>
                          <a:effectLst/>
                          <a:latin typeface="Times New Roman"/>
                          <a:ea typeface="Calibri"/>
                          <a:cs typeface="Times New Roman"/>
                        </a:rPr>
                        <a:t>Из них:</a:t>
                      </a:r>
                      <a:endParaRPr lang="ru-RU" sz="1300" dirty="0">
                        <a:solidFill>
                          <a:srgbClr val="C00000"/>
                        </a:solidFill>
                        <a:effectLst/>
                        <a:latin typeface="Calibri"/>
                        <a:ea typeface="Calibri"/>
                        <a:cs typeface="Times New Roman"/>
                      </a:endParaRPr>
                    </a:p>
                    <a:p>
                      <a:pPr>
                        <a:lnSpc>
                          <a:spcPct val="115000"/>
                        </a:lnSpc>
                        <a:spcAft>
                          <a:spcPts val="0"/>
                        </a:spcAft>
                      </a:pPr>
                      <a:r>
                        <a:rPr lang="ru-RU" sz="1300" b="1"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2720" marR="52720" marT="0" marB="0"/>
                </a:tc>
                <a:tc>
                  <a:txBody>
                    <a:bodyPr/>
                    <a:lstStyle/>
                    <a:p>
                      <a:pPr algn="ctr"/>
                      <a:endParaRPr lang="ru-RU" sz="1200" b="1" dirty="0">
                        <a:solidFill>
                          <a:schemeClr val="bg1"/>
                        </a:solidFill>
                      </a:endParaRPr>
                    </a:p>
                  </a:txBody>
                  <a:tcPr/>
                </a:tc>
                <a:tc>
                  <a:txBody>
                    <a:bodyPr/>
                    <a:lstStyle/>
                    <a:p>
                      <a:pPr algn="ctr"/>
                      <a:endParaRPr lang="ru-RU" sz="1200" b="1" dirty="0">
                        <a:solidFill>
                          <a:schemeClr val="bg1"/>
                        </a:solidFill>
                      </a:endParaRPr>
                    </a:p>
                  </a:txBody>
                  <a:tcPr/>
                </a:tc>
                <a:tc>
                  <a:txBody>
                    <a:bodyPr/>
                    <a:lstStyle/>
                    <a:p>
                      <a:pPr algn="ctr"/>
                      <a:endParaRPr lang="ru-RU" sz="1200" b="1" dirty="0">
                        <a:solidFill>
                          <a:schemeClr val="bg1"/>
                        </a:solidFill>
                      </a:endParaRPr>
                    </a:p>
                  </a:txBody>
                  <a:tcPr/>
                </a:tc>
              </a:tr>
              <a:tr h="971470">
                <a:tc>
                  <a:txBody>
                    <a:bodyPr/>
                    <a:lstStyle/>
                    <a:p>
                      <a:pPr>
                        <a:lnSpc>
                          <a:spcPct val="115000"/>
                        </a:lnSpc>
                        <a:spcAft>
                          <a:spcPts val="0"/>
                        </a:spcAft>
                      </a:pPr>
                      <a:r>
                        <a:rPr lang="ru-RU" sz="1300" b="1" dirty="0">
                          <a:solidFill>
                            <a:srgbClr val="C00000"/>
                          </a:solidFill>
                          <a:effectLst/>
                          <a:latin typeface="Times New Roman"/>
                          <a:ea typeface="Calibri"/>
                          <a:cs typeface="Times New Roman"/>
                        </a:rPr>
                        <a:t>Местный бюджет</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(формирование, утверждение, исполнение, внесение изменений и пр.) </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2720" marR="52720" marT="0" marB="0"/>
                </a:tc>
                <a:tc>
                  <a:txBody>
                    <a:bodyPr/>
                    <a:lstStyle/>
                    <a:p>
                      <a:pPr algn="ctr"/>
                      <a:r>
                        <a:rPr lang="ru-RU" sz="1200" b="1" dirty="0" smtClean="0">
                          <a:solidFill>
                            <a:schemeClr val="bg1"/>
                          </a:solidFill>
                        </a:rPr>
                        <a:t>15</a:t>
                      </a:r>
                      <a:endParaRPr lang="ru-RU" sz="1200" b="1" dirty="0">
                        <a:solidFill>
                          <a:schemeClr val="bg1"/>
                        </a:solidFill>
                      </a:endParaRPr>
                    </a:p>
                  </a:txBody>
                  <a:tcPr/>
                </a:tc>
                <a:tc>
                  <a:txBody>
                    <a:bodyPr/>
                    <a:lstStyle/>
                    <a:p>
                      <a:pPr algn="ctr"/>
                      <a:r>
                        <a:rPr lang="ru-RU" sz="1200" b="1" dirty="0" smtClean="0">
                          <a:solidFill>
                            <a:schemeClr val="bg1"/>
                          </a:solidFill>
                        </a:rPr>
                        <a:t>13</a:t>
                      </a:r>
                      <a:endParaRPr lang="ru-RU" sz="1200" b="1" dirty="0">
                        <a:solidFill>
                          <a:schemeClr val="bg1"/>
                        </a:solidFill>
                      </a:endParaRPr>
                    </a:p>
                  </a:txBody>
                  <a:tcPr/>
                </a:tc>
                <a:tc>
                  <a:txBody>
                    <a:bodyPr/>
                    <a:lstStyle/>
                    <a:p>
                      <a:pPr algn="ctr"/>
                      <a:r>
                        <a:rPr lang="ru-RU" sz="1200" b="1" dirty="0" smtClean="0">
                          <a:solidFill>
                            <a:schemeClr val="bg1"/>
                          </a:solidFill>
                        </a:rPr>
                        <a:t>13</a:t>
                      </a:r>
                      <a:endParaRPr lang="ru-RU" sz="1200" b="1" dirty="0">
                        <a:solidFill>
                          <a:schemeClr val="bg1"/>
                        </a:solidFill>
                      </a:endParaRPr>
                    </a:p>
                  </a:txBody>
                  <a:tcPr/>
                </a:tc>
              </a:tr>
              <a:tr h="1700070">
                <a:tc>
                  <a:txBody>
                    <a:bodyPr/>
                    <a:lstStyle/>
                    <a:p>
                      <a:pPr>
                        <a:lnSpc>
                          <a:spcPct val="115000"/>
                        </a:lnSpc>
                        <a:spcAft>
                          <a:spcPts val="0"/>
                        </a:spcAft>
                      </a:pPr>
                      <a:r>
                        <a:rPr lang="ru-RU" sz="1300" b="1" dirty="0">
                          <a:solidFill>
                            <a:srgbClr val="C00000"/>
                          </a:solidFill>
                          <a:effectLst/>
                          <a:latin typeface="Times New Roman"/>
                          <a:ea typeface="Calibri"/>
                          <a:cs typeface="Times New Roman"/>
                        </a:rPr>
                        <a:t>Правовое обеспечение</a:t>
                      </a:r>
                      <a:r>
                        <a:rPr lang="ru-RU" sz="1300" dirty="0">
                          <a:solidFill>
                            <a:srgbClr val="C00000"/>
                          </a:solidFill>
                          <a:effectLst/>
                          <a:latin typeface="Times New Roman"/>
                          <a:ea typeface="Calibri"/>
                          <a:cs typeface="Times New Roman"/>
                        </a:rPr>
                        <a:t> </a:t>
                      </a:r>
                      <a:r>
                        <a:rPr lang="ru-RU" sz="1300" b="1" dirty="0">
                          <a:solidFill>
                            <a:srgbClr val="C00000"/>
                          </a:solidFill>
                          <a:effectLst/>
                          <a:latin typeface="Times New Roman"/>
                          <a:ea typeface="Calibri"/>
                          <a:cs typeface="Times New Roman"/>
                        </a:rPr>
                        <a:t>деятельности органов местного самоуправления </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(Устав муниципального округа, изменения и дополнения в Устав, Положения, Регламенты, удостоверения, нагрудные знаки, Почётные диплом и грамота, структура, кадры и т.д.)</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2720" marR="52720" marT="0" marB="0"/>
                </a:tc>
                <a:tc>
                  <a:txBody>
                    <a:bodyPr/>
                    <a:lstStyle/>
                    <a:p>
                      <a:pPr algn="ctr"/>
                      <a:r>
                        <a:rPr lang="en-US" sz="1200" b="1" dirty="0" smtClean="0">
                          <a:solidFill>
                            <a:schemeClr val="bg1"/>
                          </a:solidFill>
                        </a:rPr>
                        <a:t>10</a:t>
                      </a:r>
                      <a:endParaRPr lang="ru-RU" sz="1200" b="1" dirty="0">
                        <a:solidFill>
                          <a:schemeClr val="bg1"/>
                        </a:solidFill>
                      </a:endParaRPr>
                    </a:p>
                  </a:txBody>
                  <a:tcPr/>
                </a:tc>
                <a:tc>
                  <a:txBody>
                    <a:bodyPr/>
                    <a:lstStyle/>
                    <a:p>
                      <a:pPr algn="ctr"/>
                      <a:r>
                        <a:rPr lang="ru-RU" sz="1200" b="1" dirty="0" smtClean="0">
                          <a:solidFill>
                            <a:schemeClr val="bg1"/>
                          </a:solidFill>
                        </a:rPr>
                        <a:t>7</a:t>
                      </a:r>
                      <a:endParaRPr lang="ru-RU" sz="1200" b="1" dirty="0">
                        <a:solidFill>
                          <a:schemeClr val="bg1"/>
                        </a:solidFill>
                      </a:endParaRPr>
                    </a:p>
                  </a:txBody>
                  <a:tcPr/>
                </a:tc>
                <a:tc>
                  <a:txBody>
                    <a:bodyPr/>
                    <a:lstStyle/>
                    <a:p>
                      <a:pPr algn="ctr"/>
                      <a:r>
                        <a:rPr lang="ru-RU" sz="1200" b="1" dirty="0" smtClean="0">
                          <a:solidFill>
                            <a:schemeClr val="bg1"/>
                          </a:solidFill>
                        </a:rPr>
                        <a:t>15</a:t>
                      </a:r>
                      <a:endParaRPr lang="ru-RU" sz="1200" b="1" dirty="0">
                        <a:solidFill>
                          <a:schemeClr val="bg1"/>
                        </a:solidFill>
                      </a:endParaRPr>
                    </a:p>
                  </a:txBody>
                  <a:tcPr/>
                </a:tc>
              </a:tr>
              <a:tr h="485735">
                <a:tc>
                  <a:txBody>
                    <a:bodyPr/>
                    <a:lstStyle/>
                    <a:p>
                      <a:pPr>
                        <a:lnSpc>
                          <a:spcPct val="115000"/>
                        </a:lnSpc>
                        <a:spcAft>
                          <a:spcPts val="0"/>
                        </a:spcAft>
                      </a:pPr>
                      <a:r>
                        <a:rPr lang="ru-RU" sz="1300" b="1" dirty="0">
                          <a:solidFill>
                            <a:srgbClr val="C00000"/>
                          </a:solidFill>
                          <a:effectLst/>
                          <a:latin typeface="Times New Roman"/>
                          <a:ea typeface="Calibri"/>
                          <a:cs typeface="Times New Roman"/>
                        </a:rPr>
                        <a:t>Отчёты руководителей организаций района</a:t>
                      </a:r>
                      <a:endParaRPr lang="ru-RU" sz="1300" dirty="0">
                        <a:solidFill>
                          <a:srgbClr val="C00000"/>
                        </a:solidFill>
                        <a:effectLst/>
                        <a:latin typeface="Calibri"/>
                        <a:ea typeface="Calibri"/>
                        <a:cs typeface="Times New Roman"/>
                      </a:endParaRPr>
                    </a:p>
                    <a:p>
                      <a:pPr>
                        <a:lnSpc>
                          <a:spcPct val="115000"/>
                        </a:lnSpc>
                        <a:spcAft>
                          <a:spcPts val="0"/>
                        </a:spcAft>
                      </a:pPr>
                      <a:r>
                        <a:rPr lang="ru-RU" sz="1300" b="1"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2720" marR="52720" marT="0" marB="0"/>
                </a:tc>
                <a:tc>
                  <a:txBody>
                    <a:bodyPr/>
                    <a:lstStyle/>
                    <a:p>
                      <a:pPr algn="ctr"/>
                      <a:r>
                        <a:rPr lang="ru-RU" sz="1200" b="1" dirty="0" smtClean="0">
                          <a:solidFill>
                            <a:schemeClr val="bg1"/>
                          </a:solidFill>
                        </a:rPr>
                        <a:t>10</a:t>
                      </a:r>
                      <a:endParaRPr lang="ru-RU" sz="1200" b="1" dirty="0">
                        <a:solidFill>
                          <a:schemeClr val="bg1"/>
                        </a:solidFill>
                      </a:endParaRPr>
                    </a:p>
                  </a:txBody>
                  <a:tcPr/>
                </a:tc>
                <a:tc>
                  <a:txBody>
                    <a:bodyPr/>
                    <a:lstStyle/>
                    <a:p>
                      <a:pPr algn="ctr"/>
                      <a:r>
                        <a:rPr lang="ru-RU" sz="1200" b="1" dirty="0" smtClean="0">
                          <a:solidFill>
                            <a:schemeClr val="bg1"/>
                          </a:solidFill>
                        </a:rPr>
                        <a:t>10</a:t>
                      </a:r>
                      <a:endParaRPr lang="ru-RU" sz="1200" b="1" dirty="0">
                        <a:solidFill>
                          <a:schemeClr val="bg1"/>
                        </a:solidFill>
                      </a:endParaRPr>
                    </a:p>
                  </a:txBody>
                  <a:tcPr/>
                </a:tc>
                <a:tc>
                  <a:txBody>
                    <a:bodyPr/>
                    <a:lstStyle/>
                    <a:p>
                      <a:pPr algn="ctr"/>
                      <a:r>
                        <a:rPr lang="ru-RU" sz="1200" b="1" dirty="0" smtClean="0">
                          <a:solidFill>
                            <a:schemeClr val="bg1"/>
                          </a:solidFill>
                        </a:rPr>
                        <a:t>10</a:t>
                      </a:r>
                      <a:endParaRPr lang="ru-RU" sz="1200" b="1" dirty="0">
                        <a:solidFill>
                          <a:schemeClr val="bg1"/>
                        </a:solidFill>
                      </a:endParaRPr>
                    </a:p>
                  </a:txBody>
                  <a:tcPr/>
                </a:tc>
              </a:tr>
            </a:tbl>
          </a:graphicData>
        </a:graphic>
      </p:graphicFrame>
    </p:spTree>
    <p:extLst>
      <p:ext uri="{BB962C8B-B14F-4D97-AF65-F5344CB8AC3E}">
        <p14:creationId xmlns:p14="http://schemas.microsoft.com/office/powerpoint/2010/main" val="2408819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85897163"/>
              </p:ext>
            </p:extLst>
          </p:nvPr>
        </p:nvGraphicFramePr>
        <p:xfrm>
          <a:off x="395536" y="260648"/>
          <a:ext cx="8208912" cy="6150269"/>
        </p:xfrm>
        <a:graphic>
          <a:graphicData uri="http://schemas.openxmlformats.org/drawingml/2006/table">
            <a:tbl>
              <a:tblPr firstRow="1" bandRow="1">
                <a:tableStyleId>{5C22544A-7EE6-4342-B048-85BDC9FD1C3A}</a:tableStyleId>
              </a:tblPr>
              <a:tblGrid>
                <a:gridCol w="5447734"/>
                <a:gridCol w="895517"/>
                <a:gridCol w="970144"/>
                <a:gridCol w="895517"/>
              </a:tblGrid>
              <a:tr h="587776">
                <a:tc>
                  <a:txBody>
                    <a:bodyPr/>
                    <a:lstStyle/>
                    <a:p>
                      <a:pPr algn="ctr"/>
                      <a:r>
                        <a:rPr lang="ru-RU" sz="1400" dirty="0" smtClean="0">
                          <a:solidFill>
                            <a:schemeClr val="bg1"/>
                          </a:solidFill>
                        </a:rPr>
                        <a:t>Наименование</a:t>
                      </a:r>
                      <a:endParaRPr lang="ru-RU" sz="1400" dirty="0">
                        <a:solidFill>
                          <a:schemeClr val="bg1"/>
                        </a:solidFill>
                      </a:endParaRPr>
                    </a:p>
                  </a:txBody>
                  <a:tcPr/>
                </a:tc>
                <a:tc>
                  <a:txBody>
                    <a:bodyPr/>
                    <a:lstStyle/>
                    <a:p>
                      <a:pPr algn="ctr"/>
                      <a:r>
                        <a:rPr lang="ru-RU" sz="1400" dirty="0" smtClean="0">
                          <a:solidFill>
                            <a:schemeClr val="bg1"/>
                          </a:solidFill>
                        </a:rPr>
                        <a:t>2017</a:t>
                      </a:r>
                    </a:p>
                    <a:p>
                      <a:pPr algn="ctr"/>
                      <a:r>
                        <a:rPr lang="ru-RU" sz="1400" dirty="0" smtClean="0">
                          <a:solidFill>
                            <a:schemeClr val="bg1"/>
                          </a:solidFill>
                        </a:rPr>
                        <a:t>год</a:t>
                      </a:r>
                      <a:endParaRPr lang="ru-RU" sz="1400" dirty="0">
                        <a:solidFill>
                          <a:schemeClr val="bg1"/>
                        </a:solidFill>
                      </a:endParaRPr>
                    </a:p>
                  </a:txBody>
                  <a:tcPr/>
                </a:tc>
                <a:tc>
                  <a:txBody>
                    <a:bodyPr/>
                    <a:lstStyle/>
                    <a:p>
                      <a:pPr algn="ctr"/>
                      <a:r>
                        <a:rPr lang="ru-RU" sz="1400" dirty="0" smtClean="0">
                          <a:solidFill>
                            <a:schemeClr val="bg1"/>
                          </a:solidFill>
                        </a:rPr>
                        <a:t>2018</a:t>
                      </a:r>
                    </a:p>
                    <a:p>
                      <a:pPr algn="ctr"/>
                      <a:r>
                        <a:rPr lang="ru-RU" sz="1400" dirty="0" smtClean="0">
                          <a:solidFill>
                            <a:schemeClr val="bg1"/>
                          </a:solidFill>
                        </a:rPr>
                        <a:t>год</a:t>
                      </a:r>
                      <a:endParaRPr lang="ru-RU" sz="1400" dirty="0">
                        <a:solidFill>
                          <a:schemeClr val="bg1"/>
                        </a:solidFill>
                      </a:endParaRPr>
                    </a:p>
                  </a:txBody>
                  <a:tcPr/>
                </a:tc>
                <a:tc>
                  <a:txBody>
                    <a:bodyPr/>
                    <a:lstStyle/>
                    <a:p>
                      <a:pPr algn="ctr"/>
                      <a:r>
                        <a:rPr lang="ru-RU" sz="1400" dirty="0" smtClean="0">
                          <a:solidFill>
                            <a:schemeClr val="bg1"/>
                          </a:solidFill>
                        </a:rPr>
                        <a:t>2019</a:t>
                      </a:r>
                    </a:p>
                    <a:p>
                      <a:pPr algn="ctr"/>
                      <a:r>
                        <a:rPr lang="ru-RU" sz="1400" dirty="0" smtClean="0">
                          <a:solidFill>
                            <a:schemeClr val="bg1"/>
                          </a:solidFill>
                        </a:rPr>
                        <a:t> год</a:t>
                      </a:r>
                      <a:endParaRPr lang="ru-RU" sz="1400" dirty="0">
                        <a:solidFill>
                          <a:schemeClr val="bg1"/>
                        </a:solidFill>
                      </a:endParaRPr>
                    </a:p>
                  </a:txBody>
                  <a:tcPr/>
                </a:tc>
              </a:tr>
              <a:tr h="624677">
                <a:tc>
                  <a:txBody>
                    <a:bodyPr/>
                    <a:lstStyle/>
                    <a:p>
                      <a:pPr>
                        <a:lnSpc>
                          <a:spcPct val="115000"/>
                        </a:lnSpc>
                        <a:spcAft>
                          <a:spcPts val="0"/>
                        </a:spcAft>
                      </a:pPr>
                      <a:r>
                        <a:rPr lang="ru-RU" sz="1100" b="1" dirty="0">
                          <a:solidFill>
                            <a:srgbClr val="C00000"/>
                          </a:solidFill>
                          <a:effectLst/>
                          <a:latin typeface="Times New Roman"/>
                          <a:ea typeface="Calibri"/>
                          <a:cs typeface="Times New Roman"/>
                        </a:rPr>
                        <a:t>Правопорядок </a:t>
                      </a:r>
                      <a:endParaRPr lang="ru-RU" sz="1100" dirty="0">
                        <a:solidFill>
                          <a:srgbClr val="C00000"/>
                        </a:solidFill>
                        <a:effectLst/>
                        <a:latin typeface="Calibri"/>
                        <a:ea typeface="Calibri"/>
                        <a:cs typeface="Times New Roman"/>
                      </a:endParaRPr>
                    </a:p>
                    <a:p>
                      <a:pPr>
                        <a:lnSpc>
                          <a:spcPct val="115000"/>
                        </a:lnSpc>
                        <a:spcAft>
                          <a:spcPts val="0"/>
                        </a:spcAft>
                      </a:pPr>
                      <a:r>
                        <a:rPr lang="ru-RU" sz="1100" b="1" dirty="0">
                          <a:solidFill>
                            <a:srgbClr val="C00000"/>
                          </a:solidFill>
                          <a:effectLst/>
                          <a:latin typeface="Times New Roman"/>
                          <a:ea typeface="Calibri"/>
                          <a:cs typeface="Times New Roman"/>
                        </a:rPr>
                        <a:t>(отчёт начальника ОМВД РФ по району Митино)</a:t>
                      </a:r>
                      <a:endParaRPr lang="ru-RU" sz="1100" dirty="0">
                        <a:solidFill>
                          <a:srgbClr val="C00000"/>
                        </a:solidFill>
                        <a:effectLst/>
                        <a:latin typeface="Calibri"/>
                        <a:ea typeface="Calibri"/>
                        <a:cs typeface="Times New Roman"/>
                      </a:endParaRPr>
                    </a:p>
                    <a:p>
                      <a:pPr>
                        <a:lnSpc>
                          <a:spcPct val="115000"/>
                        </a:lnSpc>
                        <a:spcAft>
                          <a:spcPts val="0"/>
                        </a:spcAft>
                      </a:pPr>
                      <a:r>
                        <a:rPr lang="ru-RU" sz="1100" b="1"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r>
              <a:tr h="406589">
                <a:tc>
                  <a:txBody>
                    <a:bodyPr/>
                    <a:lstStyle/>
                    <a:p>
                      <a:pPr>
                        <a:lnSpc>
                          <a:spcPct val="115000"/>
                        </a:lnSpc>
                        <a:spcAft>
                          <a:spcPts val="0"/>
                        </a:spcAft>
                      </a:pPr>
                      <a:r>
                        <a:rPr lang="ru-RU" sz="1100" b="1" dirty="0" smtClean="0">
                          <a:solidFill>
                            <a:srgbClr val="C00000"/>
                          </a:solidFill>
                          <a:effectLst/>
                          <a:latin typeface="Times New Roman"/>
                          <a:ea typeface="Calibri"/>
                          <a:cs typeface="Times New Roman"/>
                        </a:rPr>
                        <a:t>Призыв</a:t>
                      </a: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0</a:t>
                      </a:r>
                      <a:endParaRPr lang="ru-RU" sz="1200" b="1" dirty="0">
                        <a:solidFill>
                          <a:schemeClr val="bg1"/>
                        </a:solidFill>
                      </a:endParaRPr>
                    </a:p>
                  </a:txBody>
                  <a:tcPr/>
                </a:tc>
              </a:tr>
              <a:tr h="461459">
                <a:tc>
                  <a:txBody>
                    <a:bodyPr/>
                    <a:lstStyle/>
                    <a:p>
                      <a:pPr>
                        <a:lnSpc>
                          <a:spcPct val="115000"/>
                        </a:lnSpc>
                        <a:spcAft>
                          <a:spcPts val="0"/>
                        </a:spcAft>
                      </a:pPr>
                      <a:r>
                        <a:rPr lang="ru-RU" sz="1100" b="1" dirty="0">
                          <a:solidFill>
                            <a:srgbClr val="C00000"/>
                          </a:solidFill>
                          <a:effectLst/>
                          <a:latin typeface="Times New Roman"/>
                          <a:ea typeface="Calibri"/>
                          <a:cs typeface="Times New Roman"/>
                        </a:rPr>
                        <a:t>Местные праздничные и зрелищные мероприятия</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r>
              <a:tr h="529482">
                <a:tc>
                  <a:txBody>
                    <a:bodyPr/>
                    <a:lstStyle/>
                    <a:p>
                      <a:pPr>
                        <a:lnSpc>
                          <a:spcPct val="115000"/>
                        </a:lnSpc>
                        <a:spcAft>
                          <a:spcPts val="0"/>
                        </a:spcAft>
                      </a:pPr>
                      <a:r>
                        <a:rPr lang="ru-RU" sz="1100" b="1" dirty="0">
                          <a:solidFill>
                            <a:srgbClr val="C00000"/>
                          </a:solidFill>
                          <a:effectLst/>
                          <a:latin typeface="Times New Roman"/>
                          <a:ea typeface="Calibri"/>
                          <a:cs typeface="Times New Roman"/>
                        </a:rPr>
                        <a:t>Работа с населением по месту жительства (развитие спорта, досуг, отдых)</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4</a:t>
                      </a:r>
                      <a:endParaRPr lang="ru-RU" sz="1200" b="1" dirty="0">
                        <a:solidFill>
                          <a:schemeClr val="bg1"/>
                        </a:solidFill>
                      </a:endParaRPr>
                    </a:p>
                  </a:txBody>
                  <a:tcPr/>
                </a:tc>
                <a:tc>
                  <a:txBody>
                    <a:bodyPr/>
                    <a:lstStyle/>
                    <a:p>
                      <a:pPr algn="ctr"/>
                      <a:r>
                        <a:rPr lang="ru-RU" sz="1200" b="1" dirty="0" smtClean="0">
                          <a:solidFill>
                            <a:schemeClr val="bg1"/>
                          </a:solidFill>
                        </a:rPr>
                        <a:t>4</a:t>
                      </a:r>
                      <a:endParaRPr lang="ru-RU" sz="1200" b="1" dirty="0">
                        <a:solidFill>
                          <a:schemeClr val="bg1"/>
                        </a:solidFill>
                      </a:endParaRPr>
                    </a:p>
                  </a:txBody>
                  <a:tcPr/>
                </a:tc>
                <a:tc>
                  <a:txBody>
                    <a:bodyPr/>
                    <a:lstStyle/>
                    <a:p>
                      <a:pPr algn="ctr"/>
                      <a:r>
                        <a:rPr lang="ru-RU" sz="1200" b="1" dirty="0" smtClean="0">
                          <a:solidFill>
                            <a:schemeClr val="bg1"/>
                          </a:solidFill>
                        </a:rPr>
                        <a:t>4</a:t>
                      </a:r>
                      <a:endParaRPr lang="ru-RU" sz="1200" b="1" dirty="0">
                        <a:solidFill>
                          <a:schemeClr val="bg1"/>
                        </a:solidFill>
                      </a:endParaRPr>
                    </a:p>
                  </a:txBody>
                  <a:tcPr/>
                </a:tc>
              </a:tr>
              <a:tr h="480908">
                <a:tc>
                  <a:txBody>
                    <a:bodyPr/>
                    <a:lstStyle/>
                    <a:p>
                      <a:pPr>
                        <a:lnSpc>
                          <a:spcPct val="115000"/>
                        </a:lnSpc>
                        <a:spcAft>
                          <a:spcPts val="0"/>
                        </a:spcAft>
                      </a:pPr>
                      <a:r>
                        <a:rPr lang="ru-RU" sz="1100" b="1" dirty="0">
                          <a:solidFill>
                            <a:srgbClr val="C00000"/>
                          </a:solidFill>
                          <a:effectLst/>
                          <a:latin typeface="Times New Roman"/>
                          <a:ea typeface="Calibri"/>
                          <a:cs typeface="Times New Roman"/>
                        </a:rPr>
                        <a:t>Выборы</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2</a:t>
                      </a:r>
                      <a:endParaRPr lang="ru-RU" sz="1200" b="1" dirty="0">
                        <a:solidFill>
                          <a:schemeClr val="bg1"/>
                        </a:solidFill>
                      </a:endParaRPr>
                    </a:p>
                  </a:txBody>
                  <a:tcPr/>
                </a:tc>
                <a:tc>
                  <a:txBody>
                    <a:bodyPr/>
                    <a:lstStyle/>
                    <a:p>
                      <a:pPr algn="ctr"/>
                      <a:r>
                        <a:rPr lang="ru-RU" sz="1200" b="1" dirty="0" smtClean="0">
                          <a:solidFill>
                            <a:schemeClr val="bg1"/>
                          </a:solidFill>
                        </a:rPr>
                        <a:t>0</a:t>
                      </a:r>
                      <a:endParaRPr lang="ru-RU" sz="1200" b="1" dirty="0">
                        <a:solidFill>
                          <a:schemeClr val="bg1"/>
                        </a:solidFill>
                      </a:endParaRPr>
                    </a:p>
                  </a:txBody>
                  <a:tcPr/>
                </a:tc>
                <a:tc>
                  <a:txBody>
                    <a:bodyPr/>
                    <a:lstStyle/>
                    <a:p>
                      <a:pPr algn="ctr"/>
                      <a:r>
                        <a:rPr lang="ru-RU" sz="1200" b="1" dirty="0" smtClean="0">
                          <a:solidFill>
                            <a:schemeClr val="bg1"/>
                          </a:solidFill>
                        </a:rPr>
                        <a:t>0</a:t>
                      </a:r>
                      <a:endParaRPr lang="ru-RU" sz="1200" b="1" dirty="0">
                        <a:solidFill>
                          <a:schemeClr val="bg1"/>
                        </a:solidFill>
                      </a:endParaRPr>
                    </a:p>
                  </a:txBody>
                  <a:tcPr/>
                </a:tc>
              </a:tr>
              <a:tr h="529482">
                <a:tc>
                  <a:txBody>
                    <a:bodyPr/>
                    <a:lstStyle/>
                    <a:p>
                      <a:pPr>
                        <a:lnSpc>
                          <a:spcPct val="115000"/>
                        </a:lnSpc>
                        <a:spcAft>
                          <a:spcPts val="0"/>
                        </a:spcAft>
                      </a:pPr>
                      <a:r>
                        <a:rPr lang="ru-RU" sz="1100" b="1" dirty="0">
                          <a:solidFill>
                            <a:srgbClr val="C00000"/>
                          </a:solidFill>
                          <a:effectLst/>
                          <a:latin typeface="Times New Roman"/>
                          <a:ea typeface="Calibri"/>
                          <a:cs typeface="Times New Roman"/>
                        </a:rPr>
                        <a:t>Благоустройство</a:t>
                      </a:r>
                      <a:r>
                        <a:rPr lang="ru-RU" sz="1100" dirty="0">
                          <a:solidFill>
                            <a:srgbClr val="C00000"/>
                          </a:solidFill>
                          <a:effectLst/>
                          <a:latin typeface="Times New Roman"/>
                          <a:ea typeface="Calibri"/>
                          <a:cs typeface="Times New Roman"/>
                        </a:rPr>
                        <a:t> дворовых территорий, парков и скверов </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7</a:t>
                      </a:r>
                      <a:endParaRPr lang="ru-RU" sz="1200" b="1" dirty="0">
                        <a:solidFill>
                          <a:schemeClr val="bg1"/>
                        </a:solidFill>
                      </a:endParaRPr>
                    </a:p>
                  </a:txBody>
                  <a:tcPr/>
                </a:tc>
                <a:tc>
                  <a:txBody>
                    <a:bodyPr/>
                    <a:lstStyle/>
                    <a:p>
                      <a:pPr algn="ctr"/>
                      <a:r>
                        <a:rPr lang="ru-RU" sz="1200" b="1" dirty="0" smtClean="0">
                          <a:solidFill>
                            <a:schemeClr val="bg1"/>
                          </a:solidFill>
                        </a:rPr>
                        <a:t>15</a:t>
                      </a:r>
                      <a:endParaRPr lang="ru-RU" sz="1200" b="1" dirty="0">
                        <a:solidFill>
                          <a:schemeClr val="bg1"/>
                        </a:solidFill>
                      </a:endParaRPr>
                    </a:p>
                  </a:txBody>
                  <a:tcPr/>
                </a:tc>
                <a:tc>
                  <a:txBody>
                    <a:bodyPr/>
                    <a:lstStyle/>
                    <a:p>
                      <a:pPr algn="ctr"/>
                      <a:r>
                        <a:rPr lang="ru-RU" sz="1200" b="1" dirty="0" smtClean="0">
                          <a:solidFill>
                            <a:schemeClr val="bg1"/>
                          </a:solidFill>
                        </a:rPr>
                        <a:t>10</a:t>
                      </a:r>
                      <a:endParaRPr lang="ru-RU" sz="1200" b="1" dirty="0">
                        <a:solidFill>
                          <a:schemeClr val="bg1"/>
                        </a:solidFill>
                      </a:endParaRPr>
                    </a:p>
                  </a:txBody>
                  <a:tcPr/>
                </a:tc>
              </a:tr>
              <a:tr h="411967">
                <a:tc>
                  <a:txBody>
                    <a:bodyPr/>
                    <a:lstStyle/>
                    <a:p>
                      <a:pPr>
                        <a:lnSpc>
                          <a:spcPct val="115000"/>
                        </a:lnSpc>
                        <a:spcAft>
                          <a:spcPts val="0"/>
                        </a:spcAft>
                      </a:pPr>
                      <a:r>
                        <a:rPr lang="ru-RU" sz="1100" b="1" dirty="0">
                          <a:solidFill>
                            <a:srgbClr val="C00000"/>
                          </a:solidFill>
                          <a:effectLst/>
                          <a:latin typeface="Times New Roman"/>
                          <a:ea typeface="Calibri"/>
                          <a:cs typeface="Times New Roman"/>
                        </a:rPr>
                        <a:t>Жилой фонд</a:t>
                      </a:r>
                      <a:r>
                        <a:rPr lang="ru-RU" sz="1100" dirty="0">
                          <a:solidFill>
                            <a:srgbClr val="C00000"/>
                          </a:solidFill>
                          <a:effectLst/>
                          <a:latin typeface="Times New Roman"/>
                          <a:ea typeface="Calibri"/>
                          <a:cs typeface="Times New Roman"/>
                        </a:rPr>
                        <a:t>: капитальный ремонт и содержание </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4</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3</a:t>
                      </a:r>
                      <a:endParaRPr lang="ru-RU" sz="1200" b="1" dirty="0">
                        <a:solidFill>
                          <a:schemeClr val="bg1"/>
                        </a:solidFill>
                      </a:endParaRPr>
                    </a:p>
                  </a:txBody>
                  <a:tcPr/>
                </a:tc>
              </a:tr>
              <a:tr h="882471">
                <a:tc>
                  <a:txBody>
                    <a:bodyPr/>
                    <a:lstStyle/>
                    <a:p>
                      <a:pPr>
                        <a:lnSpc>
                          <a:spcPct val="115000"/>
                        </a:lnSpc>
                        <a:spcAft>
                          <a:spcPts val="0"/>
                        </a:spcAft>
                      </a:pPr>
                      <a:r>
                        <a:rPr lang="ru-RU" sz="1100" b="1" dirty="0">
                          <a:solidFill>
                            <a:srgbClr val="C00000"/>
                          </a:solidFill>
                          <a:effectLst/>
                          <a:latin typeface="Times New Roman"/>
                          <a:ea typeface="Calibri"/>
                          <a:cs typeface="Times New Roman"/>
                        </a:rPr>
                        <a:t>Дополнительные мероприятия по социально-экономическому развитию</a:t>
                      </a:r>
                      <a:r>
                        <a:rPr lang="ru-RU" sz="1100" dirty="0">
                          <a:solidFill>
                            <a:srgbClr val="C00000"/>
                          </a:solidFill>
                          <a:effectLst/>
                          <a:latin typeface="Times New Roman"/>
                          <a:ea typeface="Calibri"/>
                          <a:cs typeface="Times New Roman"/>
                        </a:rPr>
                        <a:t> </a:t>
                      </a:r>
                      <a:r>
                        <a:rPr lang="ru-RU" sz="1100" b="1" dirty="0">
                          <a:solidFill>
                            <a:srgbClr val="C00000"/>
                          </a:solidFill>
                          <a:effectLst/>
                          <a:latin typeface="Times New Roman"/>
                          <a:ea typeface="Calibri"/>
                          <a:cs typeface="Times New Roman"/>
                        </a:rPr>
                        <a:t>района Митино</a:t>
                      </a:r>
                      <a:r>
                        <a:rPr lang="ru-RU" sz="1100" dirty="0">
                          <a:solidFill>
                            <a:srgbClr val="C00000"/>
                          </a:solidFill>
                          <a:effectLst/>
                          <a:latin typeface="Times New Roman"/>
                          <a:ea typeface="Calibri"/>
                          <a:cs typeface="Times New Roman"/>
                        </a:rPr>
                        <a:t> (постановление Правительства Москвы от 13.09.2012 </a:t>
                      </a:r>
                      <a:r>
                        <a:rPr lang="ru-RU" sz="1100" b="1" dirty="0">
                          <a:solidFill>
                            <a:srgbClr val="C00000"/>
                          </a:solidFill>
                          <a:effectLst/>
                          <a:latin typeface="Times New Roman"/>
                          <a:ea typeface="Calibri"/>
                          <a:cs typeface="Times New Roman"/>
                        </a:rPr>
                        <a:t>№ 484-ПП</a:t>
                      </a:r>
                      <a:r>
                        <a:rPr lang="ru-RU" sz="1100" dirty="0">
                          <a:solidFill>
                            <a:srgbClr val="C00000"/>
                          </a:solidFill>
                          <a:effectLst/>
                          <a:latin typeface="Times New Roman"/>
                          <a:ea typeface="Calibri"/>
                          <a:cs typeface="Times New Roman"/>
                        </a:rPr>
                        <a:t>)</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7</a:t>
                      </a:r>
                      <a:endParaRPr lang="ru-RU" sz="1200" b="1" dirty="0">
                        <a:solidFill>
                          <a:schemeClr val="bg1"/>
                        </a:solidFill>
                      </a:endParaRPr>
                    </a:p>
                  </a:txBody>
                  <a:tcPr/>
                </a:tc>
                <a:tc>
                  <a:txBody>
                    <a:bodyPr/>
                    <a:lstStyle/>
                    <a:p>
                      <a:pPr algn="ctr"/>
                      <a:r>
                        <a:rPr lang="ru-RU" sz="1200" b="1" dirty="0" smtClean="0">
                          <a:solidFill>
                            <a:schemeClr val="bg1"/>
                          </a:solidFill>
                        </a:rPr>
                        <a:t>12</a:t>
                      </a:r>
                      <a:endParaRPr lang="ru-RU" sz="1200" b="1" dirty="0">
                        <a:solidFill>
                          <a:schemeClr val="bg1"/>
                        </a:solidFill>
                      </a:endParaRPr>
                    </a:p>
                  </a:txBody>
                  <a:tcPr/>
                </a:tc>
                <a:tc>
                  <a:txBody>
                    <a:bodyPr/>
                    <a:lstStyle/>
                    <a:p>
                      <a:pPr algn="ctr"/>
                      <a:r>
                        <a:rPr lang="ru-RU" sz="1200" b="1" dirty="0" smtClean="0">
                          <a:solidFill>
                            <a:schemeClr val="bg1"/>
                          </a:solidFill>
                        </a:rPr>
                        <a:t>12</a:t>
                      </a:r>
                      <a:endParaRPr lang="ru-RU" sz="1200" b="1" dirty="0">
                        <a:solidFill>
                          <a:schemeClr val="bg1"/>
                        </a:solidFill>
                      </a:endParaRPr>
                    </a:p>
                  </a:txBody>
                  <a:tcPr/>
                </a:tc>
              </a:tr>
              <a:tr h="1235458">
                <a:tc>
                  <a:txBody>
                    <a:bodyPr/>
                    <a:lstStyle/>
                    <a:p>
                      <a:pPr>
                        <a:lnSpc>
                          <a:spcPct val="115000"/>
                        </a:lnSpc>
                        <a:spcAft>
                          <a:spcPts val="0"/>
                        </a:spcAft>
                      </a:pPr>
                      <a:r>
                        <a:rPr lang="ru-RU" sz="1100" b="1" dirty="0">
                          <a:solidFill>
                            <a:srgbClr val="C00000"/>
                          </a:solidFill>
                          <a:effectLst/>
                          <a:latin typeface="Times New Roman"/>
                          <a:ea typeface="Calibri"/>
                          <a:cs typeface="Times New Roman"/>
                        </a:rPr>
                        <a:t>Дополнительные мероприятия по социально-экономическому развитию </a:t>
                      </a:r>
                      <a:r>
                        <a:rPr lang="ru-RU" sz="1100" dirty="0">
                          <a:solidFill>
                            <a:srgbClr val="C00000"/>
                          </a:solidFill>
                          <a:effectLst/>
                          <a:latin typeface="Times New Roman"/>
                          <a:ea typeface="Calibri"/>
                          <a:cs typeface="Times New Roman"/>
                        </a:rPr>
                        <a:t>района Митино за счет средств стимулирования управы района Митино (постановление Правительства Москвы от 26.12.2012 </a:t>
                      </a:r>
                      <a:r>
                        <a:rPr lang="ru-RU" sz="1100" b="1" dirty="0">
                          <a:solidFill>
                            <a:srgbClr val="C00000"/>
                          </a:solidFill>
                          <a:effectLst/>
                          <a:latin typeface="Times New Roman"/>
                          <a:ea typeface="Calibri"/>
                          <a:cs typeface="Times New Roman"/>
                        </a:rPr>
                        <a:t>№ 849-ПП</a:t>
                      </a:r>
                      <a:r>
                        <a:rPr lang="ru-RU" sz="1100" dirty="0">
                          <a:solidFill>
                            <a:srgbClr val="C00000"/>
                          </a:solidFill>
                          <a:effectLst/>
                          <a:latin typeface="Times New Roman"/>
                          <a:ea typeface="Calibri"/>
                          <a:cs typeface="Times New Roman"/>
                        </a:rPr>
                        <a:t>)</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p>
                      <a:pPr>
                        <a:lnSpc>
                          <a:spcPct val="115000"/>
                        </a:lnSpc>
                        <a:spcAft>
                          <a:spcPts val="0"/>
                        </a:spcAft>
                      </a:pPr>
                      <a:r>
                        <a:rPr lang="ru-RU" sz="1100" dirty="0">
                          <a:solidFill>
                            <a:srgbClr val="C00000"/>
                          </a:solidFill>
                          <a:effectLst/>
                          <a:latin typeface="Times New Roman"/>
                          <a:ea typeface="Calibri"/>
                          <a:cs typeface="Times New Roman"/>
                        </a:rPr>
                        <a:t> </a:t>
                      </a:r>
                      <a:endParaRPr lang="ru-RU" sz="1100" dirty="0">
                        <a:solidFill>
                          <a:srgbClr val="C00000"/>
                        </a:solidFill>
                        <a:effectLst/>
                        <a:latin typeface="Calibri"/>
                        <a:ea typeface="Calibri"/>
                        <a:cs typeface="Times New Roman"/>
                      </a:endParaRPr>
                    </a:p>
                  </a:txBody>
                  <a:tcPr marL="43619" marR="43619" marT="0" marB="0"/>
                </a:tc>
                <a:tc>
                  <a:txBody>
                    <a:bodyPr/>
                    <a:lstStyle/>
                    <a:p>
                      <a:pPr algn="ctr"/>
                      <a:r>
                        <a:rPr lang="ru-RU" sz="1200" b="1" dirty="0" smtClean="0">
                          <a:solidFill>
                            <a:schemeClr val="bg1"/>
                          </a:solidFill>
                        </a:rPr>
                        <a:t>10</a:t>
                      </a:r>
                      <a:endParaRPr lang="ru-RU" sz="1200" b="1" dirty="0">
                        <a:solidFill>
                          <a:schemeClr val="bg1"/>
                        </a:solidFill>
                      </a:endParaRPr>
                    </a:p>
                  </a:txBody>
                  <a:tcPr/>
                </a:tc>
                <a:tc>
                  <a:txBody>
                    <a:bodyPr/>
                    <a:lstStyle/>
                    <a:p>
                      <a:pPr algn="ctr"/>
                      <a:r>
                        <a:rPr lang="ru-RU" sz="1200" b="1" dirty="0" smtClean="0">
                          <a:solidFill>
                            <a:schemeClr val="bg1"/>
                          </a:solidFill>
                        </a:rPr>
                        <a:t>14</a:t>
                      </a:r>
                      <a:endParaRPr lang="ru-RU" sz="1200" b="1" dirty="0">
                        <a:solidFill>
                          <a:schemeClr val="bg1"/>
                        </a:solidFill>
                      </a:endParaRPr>
                    </a:p>
                  </a:txBody>
                  <a:tcPr/>
                </a:tc>
                <a:tc>
                  <a:txBody>
                    <a:bodyPr/>
                    <a:lstStyle/>
                    <a:p>
                      <a:pPr algn="ctr"/>
                      <a:r>
                        <a:rPr lang="ru-RU" sz="1200" b="1" dirty="0" smtClean="0">
                          <a:solidFill>
                            <a:schemeClr val="bg1"/>
                          </a:solidFill>
                        </a:rPr>
                        <a:t>11</a:t>
                      </a:r>
                      <a:endParaRPr lang="ru-RU" sz="1200" b="1" dirty="0">
                        <a:solidFill>
                          <a:schemeClr val="bg1"/>
                        </a:solidFill>
                      </a:endParaRPr>
                    </a:p>
                  </a:txBody>
                  <a:tcPr/>
                </a:tc>
              </a:tr>
            </a:tbl>
          </a:graphicData>
        </a:graphic>
      </p:graphicFrame>
    </p:spTree>
    <p:extLst>
      <p:ext uri="{BB962C8B-B14F-4D97-AF65-F5344CB8AC3E}">
        <p14:creationId xmlns:p14="http://schemas.microsoft.com/office/powerpoint/2010/main" val="219749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43230728"/>
              </p:ext>
            </p:extLst>
          </p:nvPr>
        </p:nvGraphicFramePr>
        <p:xfrm>
          <a:off x="395533" y="260646"/>
          <a:ext cx="8352930" cy="6264700"/>
        </p:xfrm>
        <a:graphic>
          <a:graphicData uri="http://schemas.openxmlformats.org/drawingml/2006/table">
            <a:tbl>
              <a:tblPr firstRow="1" bandRow="1">
                <a:tableStyleId>{5C22544A-7EE6-4342-B048-85BDC9FD1C3A}</a:tableStyleId>
              </a:tblPr>
              <a:tblGrid>
                <a:gridCol w="5239564"/>
                <a:gridCol w="1063101"/>
                <a:gridCol w="987164"/>
                <a:gridCol w="1063101"/>
              </a:tblGrid>
              <a:tr h="656732">
                <a:tc>
                  <a:txBody>
                    <a:bodyPr/>
                    <a:lstStyle/>
                    <a:p>
                      <a:pPr algn="ctr"/>
                      <a:r>
                        <a:rPr lang="ru-RU" sz="1400" dirty="0" smtClean="0">
                          <a:solidFill>
                            <a:schemeClr val="bg1"/>
                          </a:solidFill>
                        </a:rPr>
                        <a:t>Наименование</a:t>
                      </a:r>
                      <a:endParaRPr lang="ru-RU" sz="1400" dirty="0">
                        <a:solidFill>
                          <a:schemeClr val="bg1"/>
                        </a:solidFill>
                      </a:endParaRPr>
                    </a:p>
                  </a:txBody>
                  <a:tcPr/>
                </a:tc>
                <a:tc>
                  <a:txBody>
                    <a:bodyPr/>
                    <a:lstStyle/>
                    <a:p>
                      <a:pPr algn="ctr"/>
                      <a:r>
                        <a:rPr lang="ru-RU" sz="1400" dirty="0" smtClean="0">
                          <a:solidFill>
                            <a:schemeClr val="bg1"/>
                          </a:solidFill>
                        </a:rPr>
                        <a:t>2017</a:t>
                      </a:r>
                    </a:p>
                    <a:p>
                      <a:pPr algn="ctr"/>
                      <a:r>
                        <a:rPr lang="ru-RU" sz="1400" dirty="0" smtClean="0">
                          <a:solidFill>
                            <a:schemeClr val="bg1"/>
                          </a:solidFill>
                        </a:rPr>
                        <a:t>год</a:t>
                      </a:r>
                      <a:endParaRPr lang="ru-RU" sz="1400" dirty="0">
                        <a:solidFill>
                          <a:schemeClr val="bg1"/>
                        </a:solidFill>
                      </a:endParaRPr>
                    </a:p>
                  </a:txBody>
                  <a:tcPr/>
                </a:tc>
                <a:tc>
                  <a:txBody>
                    <a:bodyPr/>
                    <a:lstStyle/>
                    <a:p>
                      <a:pPr algn="ctr"/>
                      <a:r>
                        <a:rPr lang="ru-RU" sz="1400" dirty="0" smtClean="0">
                          <a:solidFill>
                            <a:schemeClr val="bg1"/>
                          </a:solidFill>
                        </a:rPr>
                        <a:t>2018</a:t>
                      </a:r>
                    </a:p>
                    <a:p>
                      <a:pPr algn="ctr"/>
                      <a:r>
                        <a:rPr lang="ru-RU" sz="1400" dirty="0" smtClean="0">
                          <a:solidFill>
                            <a:schemeClr val="bg1"/>
                          </a:solidFill>
                        </a:rPr>
                        <a:t>год</a:t>
                      </a:r>
                      <a:endParaRPr lang="ru-RU" sz="1400" dirty="0">
                        <a:solidFill>
                          <a:schemeClr val="bg1"/>
                        </a:solidFill>
                      </a:endParaRPr>
                    </a:p>
                  </a:txBody>
                  <a:tcPr/>
                </a:tc>
                <a:tc>
                  <a:txBody>
                    <a:bodyPr/>
                    <a:lstStyle/>
                    <a:p>
                      <a:pPr algn="ctr"/>
                      <a:r>
                        <a:rPr lang="ru-RU" sz="1400" dirty="0" smtClean="0">
                          <a:solidFill>
                            <a:schemeClr val="bg1"/>
                          </a:solidFill>
                        </a:rPr>
                        <a:t>2019 </a:t>
                      </a:r>
                    </a:p>
                    <a:p>
                      <a:pPr algn="ctr"/>
                      <a:r>
                        <a:rPr lang="ru-RU" sz="1400" dirty="0" smtClean="0">
                          <a:solidFill>
                            <a:schemeClr val="bg1"/>
                          </a:solidFill>
                        </a:rPr>
                        <a:t>год</a:t>
                      </a:r>
                      <a:endParaRPr lang="ru-RU" sz="1400" dirty="0">
                        <a:solidFill>
                          <a:schemeClr val="bg1"/>
                        </a:solidFill>
                      </a:endParaRPr>
                    </a:p>
                  </a:txBody>
                  <a:tcPr/>
                </a:tc>
              </a:tr>
              <a:tr h="1010492">
                <a:tc>
                  <a:txBody>
                    <a:bodyPr/>
                    <a:lstStyle/>
                    <a:p>
                      <a:pPr>
                        <a:lnSpc>
                          <a:spcPct val="115000"/>
                        </a:lnSpc>
                        <a:spcAft>
                          <a:spcPts val="0"/>
                        </a:spcAft>
                      </a:pPr>
                      <a:r>
                        <a:rPr lang="ru-RU" sz="1300" b="1" dirty="0">
                          <a:solidFill>
                            <a:srgbClr val="C00000"/>
                          </a:solidFill>
                          <a:effectLst/>
                          <a:latin typeface="Times New Roman"/>
                          <a:ea typeface="Calibri"/>
                          <a:cs typeface="Times New Roman"/>
                        </a:rPr>
                        <a:t>Размещение объектов капитального строительства</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(градостроительные планы земельных участков, проекты планировки </a:t>
                      </a:r>
                      <a:r>
                        <a:rPr lang="ru-RU" sz="1300" dirty="0" smtClean="0">
                          <a:solidFill>
                            <a:srgbClr val="C00000"/>
                          </a:solidFill>
                          <a:effectLst/>
                          <a:latin typeface="Times New Roman"/>
                          <a:ea typeface="Calibri"/>
                          <a:cs typeface="Times New Roman"/>
                        </a:rPr>
                        <a:t>территорий)</a:t>
                      </a:r>
                    </a:p>
                  </a:txBody>
                  <a:tcPr marL="59286" marR="59286" marT="0" marB="0"/>
                </a:tc>
                <a:tc>
                  <a:txBody>
                    <a:bodyPr/>
                    <a:lstStyle/>
                    <a:p>
                      <a:pPr algn="ctr"/>
                      <a:r>
                        <a:rPr lang="ru-RU" sz="1200" b="1" dirty="0" smtClean="0">
                          <a:solidFill>
                            <a:schemeClr val="bg1"/>
                          </a:solidFill>
                        </a:rPr>
                        <a:t>3</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4</a:t>
                      </a:r>
                      <a:endParaRPr lang="ru-RU" sz="1200" b="1" dirty="0">
                        <a:solidFill>
                          <a:schemeClr val="bg1"/>
                        </a:solidFill>
                      </a:endParaRPr>
                    </a:p>
                  </a:txBody>
                  <a:tcPr/>
                </a:tc>
              </a:tr>
              <a:tr h="656732">
                <a:tc>
                  <a:txBody>
                    <a:bodyPr/>
                    <a:lstStyle/>
                    <a:p>
                      <a:pPr>
                        <a:lnSpc>
                          <a:spcPct val="115000"/>
                        </a:lnSpc>
                        <a:spcAft>
                          <a:spcPts val="0"/>
                        </a:spcAft>
                      </a:pPr>
                      <a:r>
                        <a:rPr lang="ru-RU" sz="1300" b="1" dirty="0">
                          <a:solidFill>
                            <a:srgbClr val="C00000"/>
                          </a:solidFill>
                          <a:effectLst/>
                          <a:latin typeface="Times New Roman"/>
                          <a:ea typeface="Calibri"/>
                          <a:cs typeface="Times New Roman"/>
                        </a:rPr>
                        <a:t>Межевание территории</a:t>
                      </a:r>
                      <a:endParaRPr lang="ru-RU" sz="1300" dirty="0">
                        <a:solidFill>
                          <a:srgbClr val="C00000"/>
                        </a:solidFill>
                        <a:effectLst/>
                        <a:latin typeface="Calibri"/>
                        <a:ea typeface="Calibri"/>
                        <a:cs typeface="Times New Roman"/>
                      </a:endParaRPr>
                    </a:p>
                    <a:p>
                      <a:pPr>
                        <a:lnSpc>
                          <a:spcPct val="115000"/>
                        </a:lnSpc>
                        <a:spcAft>
                          <a:spcPts val="0"/>
                        </a:spcAft>
                      </a:pPr>
                      <a:r>
                        <a:rPr lang="ru-RU" sz="1300" b="1"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9286" marR="59286" marT="0" marB="0"/>
                </a:tc>
                <a:tc>
                  <a:txBody>
                    <a:bodyPr/>
                    <a:lstStyle/>
                    <a:p>
                      <a:pPr algn="ctr"/>
                      <a:r>
                        <a:rPr lang="ru-RU" sz="1200" b="1" dirty="0" smtClean="0">
                          <a:solidFill>
                            <a:schemeClr val="bg1"/>
                          </a:solidFill>
                        </a:rPr>
                        <a:t>0</a:t>
                      </a:r>
                      <a:endParaRPr lang="ru-RU" sz="1200" b="1" dirty="0">
                        <a:solidFill>
                          <a:schemeClr val="bg1"/>
                        </a:solidFill>
                      </a:endParaRPr>
                    </a:p>
                  </a:txBody>
                  <a:tcPr/>
                </a:tc>
                <a:tc>
                  <a:txBody>
                    <a:bodyPr/>
                    <a:lstStyle/>
                    <a:p>
                      <a:pPr algn="ctr"/>
                      <a:r>
                        <a:rPr lang="ru-RU" sz="1200" b="1" dirty="0" smtClean="0">
                          <a:solidFill>
                            <a:schemeClr val="bg1"/>
                          </a:solidFill>
                        </a:rPr>
                        <a:t>0</a:t>
                      </a:r>
                      <a:endParaRPr lang="ru-RU" sz="1200" b="1" dirty="0">
                        <a:solidFill>
                          <a:schemeClr val="bg1"/>
                        </a:solidFill>
                      </a:endParaRPr>
                    </a:p>
                  </a:txBody>
                  <a:tcPr/>
                </a:tc>
                <a:tc>
                  <a:txBody>
                    <a:bodyPr/>
                    <a:lstStyle/>
                    <a:p>
                      <a:pPr algn="ctr"/>
                      <a:r>
                        <a:rPr lang="ru-RU" sz="1200" b="1" dirty="0" smtClean="0">
                          <a:solidFill>
                            <a:schemeClr val="bg1"/>
                          </a:solidFill>
                        </a:rPr>
                        <a:t>0</a:t>
                      </a:r>
                      <a:endParaRPr lang="ru-RU" sz="1200" b="1" dirty="0">
                        <a:solidFill>
                          <a:schemeClr val="bg1"/>
                        </a:solidFill>
                      </a:endParaRPr>
                    </a:p>
                  </a:txBody>
                  <a:tcPr/>
                </a:tc>
              </a:tr>
              <a:tr h="1010492">
                <a:tc>
                  <a:txBody>
                    <a:bodyPr/>
                    <a:lstStyle/>
                    <a:p>
                      <a:pPr>
                        <a:lnSpc>
                          <a:spcPct val="115000"/>
                        </a:lnSpc>
                        <a:spcAft>
                          <a:spcPts val="0"/>
                        </a:spcAft>
                      </a:pPr>
                      <a:r>
                        <a:rPr lang="ru-RU" sz="1300" b="1" dirty="0">
                          <a:solidFill>
                            <a:srgbClr val="C00000"/>
                          </a:solidFill>
                          <a:effectLst/>
                          <a:latin typeface="Times New Roman"/>
                          <a:ea typeface="Calibri"/>
                          <a:cs typeface="Times New Roman"/>
                        </a:rPr>
                        <a:t>Размещение некапитальных объектов</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(объекты мелкорозничной торговой сети)</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9286" marR="59286" marT="0" marB="0"/>
                </a:tc>
                <a:tc>
                  <a:txBody>
                    <a:bodyPr/>
                    <a:lstStyle/>
                    <a:p>
                      <a:pPr algn="ctr"/>
                      <a:r>
                        <a:rPr lang="ru-RU" sz="1200" b="1" dirty="0" smtClean="0">
                          <a:solidFill>
                            <a:schemeClr val="bg1"/>
                          </a:solidFill>
                        </a:rPr>
                        <a:t>13</a:t>
                      </a:r>
                      <a:endParaRPr lang="ru-RU" sz="1200" b="1" dirty="0">
                        <a:solidFill>
                          <a:schemeClr val="bg1"/>
                        </a:solidFill>
                      </a:endParaRPr>
                    </a:p>
                  </a:txBody>
                  <a:tcPr/>
                </a:tc>
                <a:tc>
                  <a:txBody>
                    <a:bodyPr/>
                    <a:lstStyle/>
                    <a:p>
                      <a:pPr algn="ctr"/>
                      <a:r>
                        <a:rPr lang="ru-RU" sz="1200" b="1" dirty="0" smtClean="0">
                          <a:solidFill>
                            <a:schemeClr val="bg1"/>
                          </a:solidFill>
                        </a:rPr>
                        <a:t>4</a:t>
                      </a:r>
                      <a:endParaRPr lang="ru-RU" sz="1200" b="1" dirty="0">
                        <a:solidFill>
                          <a:schemeClr val="bg1"/>
                        </a:solidFill>
                      </a:endParaRPr>
                    </a:p>
                  </a:txBody>
                  <a:tcPr/>
                </a:tc>
                <a:tc>
                  <a:txBody>
                    <a:bodyPr/>
                    <a:lstStyle/>
                    <a:p>
                      <a:pPr algn="ctr"/>
                      <a:r>
                        <a:rPr lang="ru-RU" sz="1200" b="1" dirty="0" smtClean="0">
                          <a:solidFill>
                            <a:schemeClr val="bg1"/>
                          </a:solidFill>
                        </a:rPr>
                        <a:t>8</a:t>
                      </a:r>
                      <a:endParaRPr lang="ru-RU" sz="1200" b="1" dirty="0">
                        <a:solidFill>
                          <a:schemeClr val="bg1"/>
                        </a:solidFill>
                      </a:endParaRPr>
                    </a:p>
                  </a:txBody>
                  <a:tcPr/>
                </a:tc>
              </a:tr>
              <a:tr h="808394">
                <a:tc>
                  <a:txBody>
                    <a:bodyPr/>
                    <a:lstStyle/>
                    <a:p>
                      <a:pPr>
                        <a:lnSpc>
                          <a:spcPct val="115000"/>
                        </a:lnSpc>
                        <a:spcAft>
                          <a:spcPts val="0"/>
                        </a:spcAft>
                      </a:pPr>
                      <a:r>
                        <a:rPr lang="ru-RU" sz="1300" b="1" dirty="0">
                          <a:solidFill>
                            <a:srgbClr val="C00000"/>
                          </a:solidFill>
                          <a:effectLst/>
                          <a:latin typeface="Times New Roman"/>
                          <a:ea typeface="Calibri"/>
                          <a:cs typeface="Times New Roman"/>
                        </a:rPr>
                        <a:t>Согласование мест размещения ярмарок выходного дня и проведение мониторинга их работы</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9286" marR="59286" marT="0" marB="0"/>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r>
              <a:tr h="808394">
                <a:tc>
                  <a:txBody>
                    <a:bodyPr/>
                    <a:lstStyle/>
                    <a:p>
                      <a:pPr>
                        <a:lnSpc>
                          <a:spcPct val="115000"/>
                        </a:lnSpc>
                        <a:spcAft>
                          <a:spcPts val="0"/>
                        </a:spcAft>
                      </a:pPr>
                      <a:r>
                        <a:rPr lang="ru-RU" sz="1300" b="1" dirty="0">
                          <a:solidFill>
                            <a:srgbClr val="C00000"/>
                          </a:solidFill>
                          <a:effectLst/>
                          <a:latin typeface="Times New Roman"/>
                          <a:ea typeface="Calibri"/>
                          <a:cs typeface="Times New Roman"/>
                        </a:rPr>
                        <a:t>Согласование установки ограждений на территориях многоквартирных домов</a:t>
                      </a:r>
                      <a:endParaRPr lang="ru-RU" sz="1300" dirty="0">
                        <a:solidFill>
                          <a:srgbClr val="C00000"/>
                        </a:solidFill>
                        <a:effectLst/>
                        <a:latin typeface="Calibri"/>
                        <a:ea typeface="Calibri"/>
                        <a:cs typeface="Times New Roman"/>
                      </a:endParaRPr>
                    </a:p>
                    <a:p>
                      <a:pPr>
                        <a:lnSpc>
                          <a:spcPct val="115000"/>
                        </a:lnSpc>
                        <a:spcAft>
                          <a:spcPts val="0"/>
                        </a:spcAft>
                      </a:pPr>
                      <a:r>
                        <a:rPr lang="ru-RU" sz="1300" b="1"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9286" marR="59286" marT="0" marB="0"/>
                </a:tc>
                <a:tc>
                  <a:txBody>
                    <a:bodyPr/>
                    <a:lstStyle/>
                    <a:p>
                      <a:pPr algn="ctr"/>
                      <a:r>
                        <a:rPr lang="ru-RU" sz="1200" b="1" dirty="0" smtClean="0">
                          <a:solidFill>
                            <a:schemeClr val="bg1"/>
                          </a:solidFill>
                        </a:rPr>
                        <a:t>5</a:t>
                      </a:r>
                      <a:endParaRPr lang="ru-RU" sz="1200" b="1" dirty="0">
                        <a:solidFill>
                          <a:schemeClr val="bg1"/>
                        </a:solidFill>
                      </a:endParaRPr>
                    </a:p>
                  </a:txBody>
                  <a:tcPr/>
                </a:tc>
                <a:tc>
                  <a:txBody>
                    <a:bodyPr/>
                    <a:lstStyle/>
                    <a:p>
                      <a:pPr algn="ctr"/>
                      <a:r>
                        <a:rPr lang="ru-RU" sz="1200" b="1" dirty="0" smtClean="0">
                          <a:solidFill>
                            <a:schemeClr val="bg1"/>
                          </a:solidFill>
                        </a:rPr>
                        <a:t>2</a:t>
                      </a:r>
                      <a:endParaRPr lang="ru-RU" sz="1200" b="1" dirty="0">
                        <a:solidFill>
                          <a:schemeClr val="bg1"/>
                        </a:solidFill>
                      </a:endParaRPr>
                    </a:p>
                  </a:txBody>
                  <a:tcPr/>
                </a:tc>
                <a:tc>
                  <a:txBody>
                    <a:bodyPr/>
                    <a:lstStyle/>
                    <a:p>
                      <a:pPr algn="ctr"/>
                      <a:r>
                        <a:rPr lang="ru-RU" sz="1200" b="1" dirty="0" smtClean="0">
                          <a:solidFill>
                            <a:schemeClr val="bg1"/>
                          </a:solidFill>
                        </a:rPr>
                        <a:t>4</a:t>
                      </a:r>
                      <a:endParaRPr lang="ru-RU" sz="1200" b="1" dirty="0">
                        <a:solidFill>
                          <a:schemeClr val="bg1"/>
                        </a:solidFill>
                      </a:endParaRPr>
                    </a:p>
                  </a:txBody>
                  <a:tcPr/>
                </a:tc>
              </a:tr>
              <a:tr h="656732">
                <a:tc>
                  <a:txBody>
                    <a:bodyPr/>
                    <a:lstStyle/>
                    <a:p>
                      <a:pPr>
                        <a:lnSpc>
                          <a:spcPct val="115000"/>
                        </a:lnSpc>
                        <a:spcAft>
                          <a:spcPts val="0"/>
                        </a:spcAft>
                      </a:pPr>
                      <a:r>
                        <a:rPr lang="ru-RU" sz="1300" b="1" dirty="0">
                          <a:solidFill>
                            <a:srgbClr val="C00000"/>
                          </a:solidFill>
                          <a:effectLst/>
                          <a:latin typeface="Times New Roman"/>
                          <a:ea typeface="Calibri"/>
                          <a:cs typeface="Times New Roman"/>
                        </a:rPr>
                        <a:t>Участие депутатов в комиссиях по открытию и приемке работ (благоустройство, жилой фонд)</a:t>
                      </a:r>
                      <a:endParaRPr lang="ru-RU" sz="1300" dirty="0">
                        <a:solidFill>
                          <a:srgbClr val="C00000"/>
                        </a:solidFill>
                        <a:effectLst/>
                        <a:latin typeface="Calibri"/>
                        <a:ea typeface="Calibri"/>
                        <a:cs typeface="Times New Roman"/>
                      </a:endParaRPr>
                    </a:p>
                  </a:txBody>
                  <a:tcPr marL="59286" marR="59286" marT="0" marB="0"/>
                </a:tc>
                <a:tc>
                  <a:txBody>
                    <a:bodyPr/>
                    <a:lstStyle/>
                    <a:p>
                      <a:pPr algn="ctr"/>
                      <a:r>
                        <a:rPr lang="ru-RU" sz="1200" b="1" dirty="0" smtClean="0">
                          <a:solidFill>
                            <a:schemeClr val="bg1"/>
                          </a:solidFill>
                        </a:rPr>
                        <a:t>2</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c>
                  <a:txBody>
                    <a:bodyPr/>
                    <a:lstStyle/>
                    <a:p>
                      <a:pPr algn="ctr"/>
                      <a:r>
                        <a:rPr lang="ru-RU" sz="1200" b="1" dirty="0" smtClean="0">
                          <a:solidFill>
                            <a:schemeClr val="bg1"/>
                          </a:solidFill>
                        </a:rPr>
                        <a:t>1</a:t>
                      </a:r>
                      <a:endParaRPr lang="ru-RU" sz="1200" b="1" dirty="0">
                        <a:solidFill>
                          <a:schemeClr val="bg1"/>
                        </a:solidFill>
                      </a:endParaRPr>
                    </a:p>
                  </a:txBody>
                  <a:tcPr/>
                </a:tc>
              </a:tr>
              <a:tr h="656732">
                <a:tc>
                  <a:txBody>
                    <a:bodyPr/>
                    <a:lstStyle/>
                    <a:p>
                      <a:pPr>
                        <a:lnSpc>
                          <a:spcPct val="115000"/>
                        </a:lnSpc>
                        <a:spcAft>
                          <a:spcPts val="0"/>
                        </a:spcAft>
                      </a:pPr>
                      <a:r>
                        <a:rPr lang="ru-RU" sz="1300" b="1" dirty="0">
                          <a:solidFill>
                            <a:srgbClr val="C00000"/>
                          </a:solidFill>
                          <a:effectLst/>
                          <a:latin typeface="Times New Roman"/>
                          <a:ea typeface="Calibri"/>
                          <a:cs typeface="Times New Roman"/>
                        </a:rPr>
                        <a:t>Прочие вопросы </a:t>
                      </a:r>
                      <a:endParaRPr lang="ru-RU" sz="1300" dirty="0">
                        <a:solidFill>
                          <a:srgbClr val="C00000"/>
                        </a:solidFill>
                        <a:effectLst/>
                        <a:latin typeface="Calibri"/>
                        <a:ea typeface="Calibri"/>
                        <a:cs typeface="Times New Roman"/>
                      </a:endParaRPr>
                    </a:p>
                    <a:p>
                      <a:pPr>
                        <a:lnSpc>
                          <a:spcPct val="115000"/>
                        </a:lnSpc>
                        <a:spcAft>
                          <a:spcPts val="0"/>
                        </a:spcAft>
                      </a:pPr>
                      <a:r>
                        <a:rPr lang="ru-RU" sz="1300" dirty="0">
                          <a:solidFill>
                            <a:srgbClr val="C00000"/>
                          </a:solidFill>
                          <a:effectLst/>
                          <a:latin typeface="Times New Roman"/>
                          <a:ea typeface="Calibri"/>
                          <a:cs typeface="Times New Roman"/>
                        </a:rPr>
                        <a:t> </a:t>
                      </a:r>
                      <a:endParaRPr lang="ru-RU" sz="1300" dirty="0">
                        <a:solidFill>
                          <a:srgbClr val="C00000"/>
                        </a:solidFill>
                        <a:effectLst/>
                        <a:latin typeface="Calibri"/>
                        <a:ea typeface="Calibri"/>
                        <a:cs typeface="Times New Roman"/>
                      </a:endParaRPr>
                    </a:p>
                  </a:txBody>
                  <a:tcPr marL="59286" marR="59286" marT="0" marB="0"/>
                </a:tc>
                <a:tc>
                  <a:txBody>
                    <a:bodyPr/>
                    <a:lstStyle/>
                    <a:p>
                      <a:pPr algn="ctr"/>
                      <a:r>
                        <a:rPr lang="ru-RU" sz="1200" b="1" dirty="0" smtClean="0">
                          <a:solidFill>
                            <a:schemeClr val="bg1"/>
                          </a:solidFill>
                        </a:rPr>
                        <a:t>36</a:t>
                      </a:r>
                      <a:endParaRPr lang="ru-RU" sz="1200" b="1" dirty="0">
                        <a:solidFill>
                          <a:schemeClr val="bg1"/>
                        </a:solidFill>
                      </a:endParaRPr>
                    </a:p>
                  </a:txBody>
                  <a:tcPr/>
                </a:tc>
                <a:tc>
                  <a:txBody>
                    <a:bodyPr/>
                    <a:lstStyle/>
                    <a:p>
                      <a:pPr algn="ctr"/>
                      <a:r>
                        <a:rPr lang="ru-RU" sz="1200" b="1" dirty="0" smtClean="0">
                          <a:solidFill>
                            <a:schemeClr val="bg1"/>
                          </a:solidFill>
                        </a:rPr>
                        <a:t>34</a:t>
                      </a:r>
                      <a:endParaRPr lang="ru-RU" sz="1200" b="1" dirty="0">
                        <a:solidFill>
                          <a:schemeClr val="bg1"/>
                        </a:solidFill>
                      </a:endParaRPr>
                    </a:p>
                  </a:txBody>
                  <a:tcPr/>
                </a:tc>
                <a:tc>
                  <a:txBody>
                    <a:bodyPr/>
                    <a:lstStyle/>
                    <a:p>
                      <a:pPr algn="ctr"/>
                      <a:r>
                        <a:rPr lang="ru-RU" sz="1200" b="1" dirty="0" smtClean="0">
                          <a:solidFill>
                            <a:schemeClr val="bg1"/>
                          </a:solidFill>
                        </a:rPr>
                        <a:t>51</a:t>
                      </a:r>
                      <a:endParaRPr lang="ru-RU" sz="1200" b="1" dirty="0">
                        <a:solidFill>
                          <a:schemeClr val="bg1"/>
                        </a:solidFill>
                      </a:endParaRPr>
                    </a:p>
                  </a:txBody>
                  <a:tcPr/>
                </a:tc>
              </a:tr>
            </a:tbl>
          </a:graphicData>
        </a:graphic>
      </p:graphicFrame>
    </p:spTree>
    <p:extLst>
      <p:ext uri="{BB962C8B-B14F-4D97-AF65-F5344CB8AC3E}">
        <p14:creationId xmlns:p14="http://schemas.microsoft.com/office/powerpoint/2010/main" val="3519421710"/>
      </p:ext>
    </p:extLst>
  </p:cSld>
  <p:clrMapOvr>
    <a:masterClrMapping/>
  </p:clrMapOvr>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TM01859862[[fn=Поп-музыка]]</Template>
  <TotalTime>692</TotalTime>
  <Words>3419</Words>
  <Application>Microsoft Office PowerPoint</Application>
  <PresentationFormat>Экран (4:3)</PresentationFormat>
  <Paragraphs>637</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Urban Pop</vt:lpstr>
      <vt:lpstr>   </vt:lpstr>
      <vt:lpstr>  Избирательные  округа  муниципального  округа Митино (созыв 2017 года) </vt:lpstr>
      <vt:lpstr>Депутаты  Совета депутатов муниципального округа Митино  (созыв 2017 года)</vt:lpstr>
      <vt:lpstr>Депутаты  Совета депутатов муниципального округа Митино  (созыв 2017 года)</vt:lpstr>
      <vt:lpstr>Заседания Совета депутатов  (созыв 2017 года) </vt:lpstr>
      <vt:lpstr>Презентация PowerPoint</vt:lpstr>
      <vt:lpstr>Решения,  принятые на заседаниях представительного органа местного самоуправления</vt:lpstr>
      <vt:lpstr>Презентация PowerPoint</vt:lpstr>
      <vt:lpstr>Презентация PowerPoint</vt:lpstr>
      <vt:lpstr>ИНФОРМАЦИЯ о дополнительных полномочиях Советов депутатов в муниципальных округах в городе Москве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Полномочия Совета депутатов в рамках других правовых актов города Москвы </vt:lpstr>
      <vt:lpstr>Полномочия Совета депутатов в рамках других правовых актов города Москвы</vt:lpstr>
      <vt:lpstr>Презентация PowerPoint</vt:lpstr>
      <vt:lpstr>Решения Совета депутатов,  принятые в 2019 году по реализации переданных полномочий города  Москвы</vt:lpstr>
      <vt:lpstr>Финансовые средства, согласованные с Советом депутатов на проведение работ  в 2019 году </vt:lpstr>
      <vt:lpstr>Основные направления работ ,  финансирование которых согласовано с депутатами  муниципального округа Митино  в 2019 году </vt:lpstr>
      <vt:lpstr> Рассмотрение обращений жителей  муниципального округа Митино по вопросу установки  ограждающих устройств (шлагбаумов и т.д) на придомовых территориях </vt:lpstr>
      <vt:lpstr> Участие главы муниципального округа  в различных мероприятиях </vt:lpstr>
      <vt:lpstr> Участие главы муниципального округа  в различных мероприятиях  </vt:lpstr>
      <vt:lpstr>Профильные Комиссии  Совета депутатов муниципального округа Митино (созыв 2017 года) </vt:lpstr>
      <vt:lpstr>Мероприятия муниципального округа Митино в 2019 году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Структура аппарата Совета депутатов,  утвержденная депутатами Совета депутатов  муниципального округа Митино</vt:lpstr>
      <vt:lpstr>Документооборот  аппарата Совета депутатов   муниципального  округа  Митино в 2019 году</vt:lpstr>
      <vt:lpstr>Финансово-экономическая деятельность</vt:lpstr>
      <vt:lpstr>Презентация PowerPoint</vt:lpstr>
      <vt:lpstr>Презентация PowerPoint</vt:lpstr>
      <vt:lpstr>Отчёт о юридической и кадровой работе  аппарата Совета депутатов  муниципального округа Митино за 2019 год  </vt:lpstr>
      <vt:lpstr>Презентация PowerPoint</vt:lpstr>
      <vt:lpstr>Презентация PowerPoint</vt:lpstr>
      <vt:lpstr>Презентация PowerPoint</vt:lpstr>
      <vt:lpstr>Призыв граждан района Митино  на военную службу в 2019 году </vt:lpstr>
      <vt:lpstr>Информирование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149</cp:revision>
  <cp:lastPrinted>2020-03-03T08:49:25Z</cp:lastPrinted>
  <dcterms:created xsi:type="dcterms:W3CDTF">2020-02-17T13:01:35Z</dcterms:created>
  <dcterms:modified xsi:type="dcterms:W3CDTF">2020-03-04T13:15:59Z</dcterms:modified>
</cp:coreProperties>
</file>